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7"/>
  </p:notesMasterIdLst>
  <p:sldIdLst>
    <p:sldId id="256" r:id="rId5"/>
    <p:sldId id="258" r:id="rId6"/>
    <p:sldId id="283" r:id="rId7"/>
    <p:sldId id="284" r:id="rId8"/>
    <p:sldId id="257" r:id="rId9"/>
    <p:sldId id="259" r:id="rId10"/>
    <p:sldId id="270" r:id="rId11"/>
    <p:sldId id="260" r:id="rId12"/>
    <p:sldId id="282" r:id="rId13"/>
    <p:sldId id="267" r:id="rId14"/>
    <p:sldId id="265" r:id="rId15"/>
    <p:sldId id="271" r:id="rId16"/>
    <p:sldId id="264" r:id="rId17"/>
    <p:sldId id="269" r:id="rId18"/>
    <p:sldId id="276" r:id="rId19"/>
    <p:sldId id="279" r:id="rId20"/>
    <p:sldId id="278" r:id="rId21"/>
    <p:sldId id="281" r:id="rId22"/>
    <p:sldId id="266" r:id="rId23"/>
    <p:sldId id="280" r:id="rId24"/>
    <p:sldId id="285"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55D21C-1A43-4A23-A4DA-7378CE2B3C88}" v="28" dt="2022-11-17T19:39:57.490"/>
    <p1510:client id="{6E1E5230-AF48-4DB8-A18A-15E36F4C6610}" v="248" dt="2022-11-28T18:38:50.029"/>
    <p1510:client id="{8C943E98-E81B-43AD-B974-0D04EB2443EA}" v="404" dt="2022-12-04T22:54:06.552"/>
    <p1510:client id="{95BA31DD-7FE2-4C41-9B48-07901A23A462}" v="34" dt="2022-11-29T09:20:17.396"/>
    <p1510:client id="{B0A1A42A-D996-4F69-9A67-B6AB0425BAD3}" v="642" dt="2022-11-17T19:37:12.442"/>
    <p1510:client id="{B76577CF-A527-4F39-B869-2E7D57E2497C}" v="127" dt="2022-11-18T07:58:53.511"/>
    <p1510:client id="{CEB167B8-C776-4F2D-B9A8-564CEE4FBD50}" v="451" dt="2022-11-17T20:44:25.583"/>
    <p1510:client id="{FD0E6B22-C79E-48F3-B389-3F9F9E71339E}" v="37" dt="2022-11-29T11:14:25.6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43"/>
    <p:restoredTop sz="94718"/>
  </p:normalViewPr>
  <p:slideViewPr>
    <p:cSldViewPr snapToGrid="0">
      <p:cViewPr>
        <p:scale>
          <a:sx n="100" d="100"/>
          <a:sy n="100" d="100"/>
        </p:scale>
        <p:origin x="235" y="-494"/>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AE46C21D-EBB5-4F3D-B06D-166777189317}"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NCER</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NCER</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1912741"/>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NCER</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45B08281-154C-4FEF-A6DF-18BA3AC0F374}"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NCER</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12/4/2022</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NCER</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916AFA50-87A4-4E99-B112-8C6B1DFB84B2}"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NCER</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6B3905CA-BF0F-4A1B-AA0D-85E42F5D5A85}" type="datetime1">
              <a:rPr lang="en-US" smtClean="0"/>
              <a:t>12/4/2022</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NCER</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12/4/2022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NCER</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12/4/2022</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NCER</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12/4/2022</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NCER</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12/4/2022</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NCER</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hyperlink" Target="https://www.skoolbeep.com/blog/library-management-system/" TargetMode="External"/><Relationship Id="rId2" Type="http://schemas.openxmlformats.org/officeDocument/2006/relationships/hyperlink" Target="https://www.slideshare.net/assassine/library-management-system-125728337&#8203;" TargetMode="External"/><Relationship Id="rId1" Type="http://schemas.openxmlformats.org/officeDocument/2006/relationships/slideLayout" Target="../slideLayouts/slideLayout12.xml"/><Relationship Id="rId4" Type="http://schemas.openxmlformats.org/officeDocument/2006/relationships/hyperlink" Target="https://www.freestudentprojects.com/studentprojectreport/project-srs/library-management-system-project-srs-document/"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1122363"/>
            <a:ext cx="7096933" cy="2387600"/>
          </a:xfrm>
        </p:spPr>
        <p:txBody>
          <a:bodyPr/>
          <a:lstStyle/>
          <a:p>
            <a:r>
              <a:rPr lang="en-US" dirty="0"/>
              <a:t>LIBRARY MANAGEMENT</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167493" y="3321891"/>
            <a:ext cx="5858741" cy="806675"/>
          </a:xfrm>
        </p:spPr>
        <p:txBody>
          <a:bodyPr vert="horz" lIns="91440" tIns="45720" rIns="91440" bIns="45720" rtlCol="0" anchor="t">
            <a:noAutofit/>
          </a:bodyPr>
          <a:lstStyle/>
          <a:p>
            <a:r>
              <a:rPr lang="en-US" sz="1800" dirty="0"/>
              <a:t>NIKHIL LODHA</a:t>
            </a:r>
          </a:p>
          <a:p>
            <a:r>
              <a:rPr lang="en-US" sz="1800"/>
              <a:t>SUBMITTED TO:- Prof. D.V. Dhawase</a:t>
            </a:r>
          </a:p>
          <a:p>
            <a:endParaRPr lang="en-US" sz="1800" dirty="0"/>
          </a:p>
          <a:p>
            <a:endParaRPr lang="en-US" sz="1800"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928870" y="387552"/>
            <a:ext cx="9779183" cy="2338449"/>
          </a:xfrm>
        </p:spPr>
        <p:txBody>
          <a:bodyPr/>
          <a:lstStyle/>
          <a:p>
            <a:pPr algn="ctr"/>
            <a:r>
              <a:rPr lang="en-US" dirty="0"/>
              <a:t>ADVANTAGES OF LIBRARY MANAGEMENT SYSTEM SOFTWARE</a:t>
            </a:r>
            <a:endParaRPr lang="en-US"/>
          </a:p>
          <a:p>
            <a:endParaRPr lang="en-US" dirty="0"/>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idx="1"/>
          </p:nvPr>
        </p:nvSpPr>
        <p:spPr>
          <a:xfrm>
            <a:off x="620140" y="2782792"/>
            <a:ext cx="5575429" cy="3393553"/>
          </a:xfrm>
        </p:spPr>
        <p:txBody>
          <a:bodyPr vert="horz" lIns="91440" tIns="45720" rIns="91440" bIns="45720" rtlCol="0" anchor="t">
            <a:normAutofit/>
          </a:bodyPr>
          <a:lstStyle/>
          <a:p>
            <a:pPr marL="342900" indent="-342900" algn="just">
              <a:buFont typeface="Wingdings" panose="020B0604020202020204" pitchFamily="34" charset="0"/>
              <a:buChar char="Ø"/>
            </a:pPr>
            <a:r>
              <a:rPr lang="en-US" b="1" dirty="0">
                <a:ea typeface="+mn-lt"/>
                <a:cs typeface="+mn-lt"/>
              </a:rPr>
              <a:t>User friendly system</a:t>
            </a:r>
            <a:endParaRPr lang="en-US" dirty="0"/>
          </a:p>
          <a:p>
            <a:pPr marL="342900" indent="-342900" algn="just">
              <a:buFont typeface="Wingdings" panose="020B0604020202020204" pitchFamily="34" charset="0"/>
              <a:buChar char="Ø"/>
            </a:pPr>
            <a:r>
              <a:rPr lang="en-US" b="1" dirty="0">
                <a:ea typeface="+mn-lt"/>
                <a:cs typeface="+mn-lt"/>
              </a:rPr>
              <a:t>Simplification of librarian duties</a:t>
            </a:r>
            <a:endParaRPr lang="en-US" dirty="0">
              <a:ea typeface="+mn-lt"/>
              <a:cs typeface="+mn-lt"/>
            </a:endParaRPr>
          </a:p>
          <a:p>
            <a:pPr marL="342900" indent="-342900" algn="just">
              <a:buFont typeface="Wingdings" panose="020B0604020202020204" pitchFamily="34" charset="0"/>
              <a:buChar char="Ø"/>
            </a:pPr>
            <a:r>
              <a:rPr lang="en-US" b="1" dirty="0">
                <a:ea typeface="+mn-lt"/>
                <a:cs typeface="+mn-lt"/>
              </a:rPr>
              <a:t>Increased member engagement</a:t>
            </a:r>
            <a:endParaRPr lang="en-US" dirty="0"/>
          </a:p>
          <a:p>
            <a:pPr marL="342900" indent="-342900" algn="just">
              <a:buFont typeface="Wingdings" panose="020B0604020202020204" pitchFamily="34" charset="0"/>
              <a:buChar char="Ø"/>
            </a:pPr>
            <a:r>
              <a:rPr lang="en-US" b="1" dirty="0">
                <a:ea typeface="+mn-lt"/>
                <a:cs typeface="+mn-lt"/>
              </a:rPr>
              <a:t>Efficient data management</a:t>
            </a:r>
            <a:endParaRPr lang="en-US" dirty="0"/>
          </a:p>
          <a:p>
            <a:endParaRPr lang="en-US" dirty="0"/>
          </a:p>
        </p:txBody>
      </p:sp>
      <p:sp>
        <p:nvSpPr>
          <p:cNvPr id="5" name="Footer Placeholder 4">
            <a:extLst>
              <a:ext uri="{FF2B5EF4-FFF2-40B4-BE49-F238E27FC236}">
                <a16:creationId xmlns:a16="http://schemas.microsoft.com/office/drawing/2014/main" id="{03FD8152-D9C3-204A-9444-45CD4F180EB4}"/>
              </a:ext>
            </a:extLst>
          </p:cNvPr>
          <p:cNvSpPr>
            <a:spLocks noGrp="1"/>
          </p:cNvSpPr>
          <p:nvPr>
            <p:ph type="ftr" sz="quarter" idx="11"/>
          </p:nvPr>
        </p:nvSpPr>
        <p:spPr>
          <a:xfrm>
            <a:off x="4038600" y="6356350"/>
            <a:ext cx="4114800" cy="365125"/>
          </a:xfrm>
        </p:spPr>
        <p:txBody>
          <a:bodyPr/>
          <a:lstStyle/>
          <a:p>
            <a:r>
              <a:rPr lang="en-US" dirty="0"/>
              <a:t>NCER</a:t>
            </a:r>
          </a:p>
        </p:txBody>
      </p:sp>
      <p:sp>
        <p:nvSpPr>
          <p:cNvPr id="6" name="Slide Number Placeholder 5">
            <a:extLst>
              <a:ext uri="{FF2B5EF4-FFF2-40B4-BE49-F238E27FC236}">
                <a16:creationId xmlns:a16="http://schemas.microsoft.com/office/drawing/2014/main" id="{B25B7362-01DC-0E4C-9B34-0DF3FD449CAD}"/>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10</a:t>
            </a:fld>
            <a:endParaRPr lang="en-US" dirty="0"/>
          </a:p>
        </p:txBody>
      </p:sp>
      <p:sp>
        <p:nvSpPr>
          <p:cNvPr id="8" name="Content Placeholder 2">
            <a:extLst>
              <a:ext uri="{FF2B5EF4-FFF2-40B4-BE49-F238E27FC236}">
                <a16:creationId xmlns:a16="http://schemas.microsoft.com/office/drawing/2014/main" id="{694690DB-2596-3614-5021-D88F5C445571}"/>
              </a:ext>
            </a:extLst>
          </p:cNvPr>
          <p:cNvSpPr txBox="1">
            <a:spLocks/>
          </p:cNvSpPr>
          <p:nvPr/>
        </p:nvSpPr>
        <p:spPr>
          <a:xfrm>
            <a:off x="6621695" y="2784102"/>
            <a:ext cx="4853014" cy="3393553"/>
          </a:xfrm>
          <a:prstGeom prst="rect">
            <a:avLst/>
          </a:prstGeom>
        </p:spPr>
        <p:txBody>
          <a:bodyPr vert="horz" lIns="91440" tIns="45720" rIns="91440" bIns="45720" rtlCol="0" anchor="t">
            <a:normAutofit/>
          </a:bodyPr>
          <a:lstStyle>
            <a:lvl1pPr marL="0" indent="0" algn="l" defTabSz="914400" rtl="0" eaLnBrk="1" latinLnBrk="0" hangingPunct="1">
              <a:lnSpc>
                <a:spcPct val="150000"/>
              </a:lnSpc>
              <a:spcBef>
                <a:spcPts val="1000"/>
              </a:spcBef>
              <a:buFont typeface="Arial" panose="020B0604020202020204" pitchFamily="34" charset="0"/>
              <a:buNone/>
              <a:defRPr sz="24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342900" lvl="0" indent="-342900" algn="just" rtl="0">
              <a:buFont typeface="Wingdings" panose="020B0604020202020204" pitchFamily="34" charset="0"/>
              <a:buChar char="Ø"/>
            </a:pPr>
            <a:r>
              <a:rPr lang="en-US" b="1" dirty="0">
                <a:solidFill>
                  <a:srgbClr val="FFFFFF"/>
                </a:solidFill>
                <a:latin typeface="Tenorite"/>
                <a:ea typeface="Arial"/>
                <a:cs typeface="Arial"/>
              </a:rPr>
              <a:t>Time and effort saver</a:t>
            </a:r>
            <a:r>
              <a:rPr lang="en-US" b="1" dirty="0">
                <a:latin typeface="Tenorite"/>
                <a:ea typeface="Arial"/>
                <a:cs typeface="Arial"/>
              </a:rPr>
              <a:t>​</a:t>
            </a:r>
            <a:endParaRPr lang="en-US" b="1"/>
          </a:p>
          <a:p>
            <a:pPr marL="342900" lvl="0" indent="-342900" algn="just" rtl="0">
              <a:buFont typeface="Wingdings" panose="020B0604020202020204" pitchFamily="34" charset="0"/>
              <a:buChar char="Ø"/>
            </a:pPr>
            <a:r>
              <a:rPr lang="en-US" b="1" dirty="0">
                <a:solidFill>
                  <a:srgbClr val="FFFFFF"/>
                </a:solidFill>
                <a:latin typeface="Tenorite"/>
                <a:ea typeface="Arial"/>
                <a:cs typeface="Arial"/>
              </a:rPr>
              <a:t>Automated reports</a:t>
            </a:r>
            <a:r>
              <a:rPr lang="en-US" b="1" dirty="0">
                <a:latin typeface="Tenorite"/>
                <a:ea typeface="Arial"/>
                <a:cs typeface="Arial"/>
              </a:rPr>
              <a:t>​</a:t>
            </a:r>
          </a:p>
          <a:p>
            <a:pPr marL="342900" lvl="0" indent="-342900" algn="just" rtl="0">
              <a:buFont typeface="Wingdings" panose="020B0604020202020204" pitchFamily="34" charset="0"/>
              <a:buChar char="Ø"/>
            </a:pPr>
            <a:r>
              <a:rPr lang="en-US" b="1" dirty="0">
                <a:solidFill>
                  <a:srgbClr val="FFFFFF"/>
                </a:solidFill>
                <a:latin typeface="Tenorite"/>
                <a:ea typeface="Arial"/>
                <a:cs typeface="Arial"/>
              </a:rPr>
              <a:t>Cost effective</a:t>
            </a:r>
            <a:endParaRPr lang="en-US" b="1" dirty="0"/>
          </a:p>
        </p:txBody>
      </p:sp>
    </p:spTree>
    <p:extLst>
      <p:ext uri="{BB962C8B-B14F-4D97-AF65-F5344CB8AC3E}">
        <p14:creationId xmlns:p14="http://schemas.microsoft.com/office/powerpoint/2010/main" val="4450706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5018B6D-E395-49AD-92AD-AD69E3AB40C3}"/>
              </a:ext>
            </a:extLst>
          </p:cNvPr>
          <p:cNvSpPr>
            <a:spLocks noGrp="1"/>
          </p:cNvSpPr>
          <p:nvPr>
            <p:ph idx="12"/>
          </p:nvPr>
        </p:nvSpPr>
        <p:spPr>
          <a:xfrm>
            <a:off x="3299630" y="234844"/>
            <a:ext cx="5318116" cy="984006"/>
          </a:xfrm>
        </p:spPr>
        <p:txBody>
          <a:bodyPr vert="horz" lIns="91440" tIns="45720" rIns="91440" bIns="45720" rtlCol="0" anchor="t">
            <a:noAutofit/>
          </a:bodyPr>
          <a:lstStyle/>
          <a:p>
            <a:r>
              <a:rPr lang="en-US" sz="4800" dirty="0"/>
              <a:t>STATE DIAGRAM</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NCER</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11</a:t>
            </a:fld>
            <a:endParaRPr lang="en-US" dirty="0"/>
          </a:p>
        </p:txBody>
      </p:sp>
      <p:pic>
        <p:nvPicPr>
          <p:cNvPr id="21" name="Picture 21" descr="Graphical user interface, application, PowerPoint&#10;&#10;Description automatically generated">
            <a:extLst>
              <a:ext uri="{FF2B5EF4-FFF2-40B4-BE49-F238E27FC236}">
                <a16:creationId xmlns:a16="http://schemas.microsoft.com/office/drawing/2014/main" id="{FFBDE01A-AAE5-D90B-0F1B-88CFD0C75ABC}"/>
              </a:ext>
            </a:extLst>
          </p:cNvPr>
          <p:cNvPicPr>
            <a:picLocks noChangeAspect="1"/>
          </p:cNvPicPr>
          <p:nvPr/>
        </p:nvPicPr>
        <p:blipFill rotWithShape="1">
          <a:blip r:embed="rId2"/>
          <a:srcRect l="25621" t="35664" r="44444" b="31702"/>
          <a:stretch/>
        </p:blipFill>
        <p:spPr>
          <a:xfrm>
            <a:off x="1730061" y="1133475"/>
            <a:ext cx="7804382" cy="4764397"/>
          </a:xfrm>
          <a:prstGeom prst="rect">
            <a:avLst/>
          </a:prstGeom>
        </p:spPr>
      </p:pic>
    </p:spTree>
    <p:extLst>
      <p:ext uri="{BB962C8B-B14F-4D97-AF65-F5344CB8AC3E}">
        <p14:creationId xmlns:p14="http://schemas.microsoft.com/office/powerpoint/2010/main" val="256311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A3D6F15-80BE-5816-134C-A6370982C592}"/>
              </a:ext>
            </a:extLst>
          </p:cNvPr>
          <p:cNvSpPr txBox="1"/>
          <p:nvPr/>
        </p:nvSpPr>
        <p:spPr>
          <a:xfrm>
            <a:off x="699713" y="248038"/>
            <a:ext cx="7063721" cy="1159200"/>
          </a:xfrm>
          <a:prstGeom prst="rect">
            <a:avLst/>
          </a:prstGeom>
        </p:spPr>
        <p:txBody>
          <a:bodyPr rot="0" spcFirstLastPara="0" vert="horz" lIns="91440" tIns="45720" rIns="91440" bIns="45720" numCol="1" spcCol="0" rtlCol="0" fromWordArt="0" anchor="ctr" anchorCtr="0" forceAA="0" compatLnSpc="1">
            <a:prstTxWarp prst="textNoShape">
              <a:avLst/>
            </a:prstTxWarp>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spcBef>
                <a:spcPct val="0"/>
              </a:spcBef>
              <a:spcAft>
                <a:spcPts val="600"/>
              </a:spcAft>
            </a:pPr>
            <a:r>
              <a:rPr lang="en-US" sz="3700" b="1" kern="1200">
                <a:solidFill>
                  <a:srgbClr val="FFFFFF"/>
                </a:solidFill>
                <a:latin typeface="+mj-lt"/>
                <a:ea typeface="+mj-ea"/>
                <a:cs typeface="+mj-cs"/>
              </a:rPr>
              <a:t>E-LIBRARY MANAGEMENT SYSTEM</a:t>
            </a:r>
          </a:p>
        </p:txBody>
      </p:sp>
      <p:sp>
        <p:nvSpPr>
          <p:cNvPr id="4" name="Footer Placeholder 3">
            <a:extLst>
              <a:ext uri="{FF2B5EF4-FFF2-40B4-BE49-F238E27FC236}">
                <a16:creationId xmlns:a16="http://schemas.microsoft.com/office/drawing/2014/main" id="{BCF90246-DFB2-A340-AADC-E85D28C31B3E}"/>
              </a:ext>
            </a:extLst>
          </p:cNvPr>
          <p:cNvSpPr>
            <a:spLocks noGrp="1"/>
          </p:cNvSpPr>
          <p:nvPr>
            <p:ph type="ftr" sz="quarter" idx="11"/>
          </p:nvPr>
        </p:nvSpPr>
        <p:spPr>
          <a:xfrm rot="5400000">
            <a:off x="-1828800" y="2002536"/>
            <a:ext cx="4114800" cy="365760"/>
          </a:xfrm>
        </p:spPr>
        <p:txBody>
          <a:bodyPr vert="horz" lIns="91440" tIns="45720" rIns="91440" bIns="45720" rtlCol="0" anchor="ctr">
            <a:normAutofit/>
          </a:bodyPr>
          <a:lstStyle/>
          <a:p>
            <a:pPr algn="l">
              <a:spcAft>
                <a:spcPts val="600"/>
              </a:spcAft>
            </a:pPr>
            <a:r>
              <a:rPr lang="en-US" sz="1100" kern="1200">
                <a:solidFill>
                  <a:srgbClr val="FFFFFF"/>
                </a:solidFill>
                <a:latin typeface="+mn-lt"/>
                <a:ea typeface="+mn-ea"/>
                <a:cs typeface="+mn-cs"/>
              </a:rPr>
              <a:t>NCER</a:t>
            </a:r>
          </a:p>
        </p:txBody>
      </p:sp>
      <p:pic>
        <p:nvPicPr>
          <p:cNvPr id="3" name="Picture 5" descr="Graphical user interface, website&#10;&#10;Description automatically generated">
            <a:extLst>
              <a:ext uri="{FF2B5EF4-FFF2-40B4-BE49-F238E27FC236}">
                <a16:creationId xmlns:a16="http://schemas.microsoft.com/office/drawing/2014/main" id="{8A372ACB-0593-4E0F-4998-7B636BB0CB39}"/>
              </a:ext>
            </a:extLst>
          </p:cNvPr>
          <p:cNvPicPr>
            <a:picLocks noChangeAspect="1"/>
          </p:cNvPicPr>
          <p:nvPr/>
        </p:nvPicPr>
        <p:blipFill rotWithShape="1">
          <a:blip r:embed="rId2"/>
          <a:srcRect t="8386" r="-128" b="7390"/>
          <a:stretch/>
        </p:blipFill>
        <p:spPr>
          <a:xfrm>
            <a:off x="1391234" y="1966293"/>
            <a:ext cx="9409531" cy="4452160"/>
          </a:xfrm>
          <a:prstGeom prst="rect">
            <a:avLst/>
          </a:prstGeom>
        </p:spPr>
      </p:pic>
      <p:sp>
        <p:nvSpPr>
          <p:cNvPr id="5" name="Slide Number Placeholder 4">
            <a:extLst>
              <a:ext uri="{FF2B5EF4-FFF2-40B4-BE49-F238E27FC236}">
                <a16:creationId xmlns:a16="http://schemas.microsoft.com/office/drawing/2014/main" id="{987CCF58-9B83-4A4F-8CA9-3D9C9BB7A287}"/>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294A09A9-5501-47C1-A89A-A340965A2BE2}" type="slidenum">
              <a:rPr lang="en-US" sz="1100">
                <a:solidFill>
                  <a:schemeClr val="tx1">
                    <a:lumMod val="50000"/>
                    <a:lumOff val="50000"/>
                  </a:schemeClr>
                </a:solidFill>
              </a:rPr>
              <a:pPr>
                <a:spcAft>
                  <a:spcPts val="600"/>
                </a:spcAft>
              </a:pPr>
              <a:t>12</a:t>
            </a:fld>
            <a:endParaRPr lang="en-US" sz="1100">
              <a:solidFill>
                <a:schemeClr val="tx1">
                  <a:lumMod val="50000"/>
                  <a:lumOff val="50000"/>
                </a:schemeClr>
              </a:solidFill>
            </a:endParaRPr>
          </a:p>
        </p:txBody>
      </p:sp>
    </p:spTree>
    <p:extLst>
      <p:ext uri="{BB962C8B-B14F-4D97-AF65-F5344CB8AC3E}">
        <p14:creationId xmlns:p14="http://schemas.microsoft.com/office/powerpoint/2010/main" val="3335690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10">
            <a:extLst>
              <a:ext uri="{FF2B5EF4-FFF2-40B4-BE49-F238E27FC236}">
                <a16:creationId xmlns:a16="http://schemas.microsoft.com/office/drawing/2014/main" id="{EBF4ECF3-F211-3447-AF95-22487182EEF2}"/>
              </a:ext>
            </a:extLst>
          </p:cNvPr>
          <p:cNvSpPr>
            <a:spLocks noGrp="1"/>
          </p:cNvSpPr>
          <p:nvPr>
            <p:ph type="ftr" sz="quarter" idx="3"/>
          </p:nvPr>
        </p:nvSpPr>
        <p:spPr>
          <a:xfrm rot="5400000">
            <a:off x="-1828800" y="2002536"/>
            <a:ext cx="4114800" cy="365125"/>
          </a:xfrm>
        </p:spPr>
        <p:txBody>
          <a:bodyPr vert="horz" lIns="91440" tIns="45720" rIns="91440" bIns="45720" rtlCol="0" anchor="ctr">
            <a:normAutofit/>
          </a:bodyPr>
          <a:lstStyle/>
          <a:p>
            <a:pPr algn="l">
              <a:spcAft>
                <a:spcPts val="600"/>
              </a:spcAft>
            </a:pPr>
            <a:r>
              <a:rPr lang="en-US" sz="1100" kern="1200">
                <a:solidFill>
                  <a:schemeClr val="tx1">
                    <a:lumMod val="50000"/>
                    <a:lumOff val="50000"/>
                  </a:schemeClr>
                </a:solidFill>
                <a:latin typeface="+mn-lt"/>
                <a:ea typeface="+mn-ea"/>
                <a:cs typeface="+mn-cs"/>
              </a:rPr>
              <a:t>NCER</a:t>
            </a:r>
          </a:p>
        </p:txBody>
      </p:sp>
      <p:sp>
        <p:nvSpPr>
          <p:cNvPr id="49" name="Rectangle 48">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a:extLst>
              <a:ext uri="{FF2B5EF4-FFF2-40B4-BE49-F238E27FC236}">
                <a16:creationId xmlns:a16="http://schemas.microsoft.com/office/drawing/2014/main" id="{33E4642D-47A5-37EA-5E2D-9FF7BF20A800}"/>
              </a:ext>
            </a:extLst>
          </p:cNvPr>
          <p:cNvPicPr>
            <a:picLocks noChangeAspect="1"/>
          </p:cNvPicPr>
          <p:nvPr/>
        </p:nvPicPr>
        <p:blipFill rotWithShape="1">
          <a:blip r:embed="rId2"/>
          <a:srcRect t="8713" r="-108" b="5736"/>
          <a:stretch/>
        </p:blipFill>
        <p:spPr>
          <a:xfrm>
            <a:off x="812799" y="457200"/>
            <a:ext cx="10566401" cy="5943600"/>
          </a:xfrm>
          <a:prstGeom prst="rect">
            <a:avLst/>
          </a:prstGeom>
        </p:spPr>
      </p:pic>
      <p:sp>
        <p:nvSpPr>
          <p:cNvPr id="12" name="Slide Number Placeholder 11">
            <a:extLst>
              <a:ext uri="{FF2B5EF4-FFF2-40B4-BE49-F238E27FC236}">
                <a16:creationId xmlns:a16="http://schemas.microsoft.com/office/drawing/2014/main" id="{6308D1AB-33EC-174A-AFF4-6B9718A863B4}"/>
              </a:ext>
            </a:extLst>
          </p:cNvPr>
          <p:cNvSpPr>
            <a:spLocks noGrp="1"/>
          </p:cNvSpPr>
          <p:nvPr>
            <p:ph type="sldNum" sz="quarter" idx="4"/>
          </p:nvPr>
        </p:nvSpPr>
        <p:spPr>
          <a:xfrm>
            <a:off x="11704320" y="6455664"/>
            <a:ext cx="448056" cy="365125"/>
          </a:xfrm>
        </p:spPr>
        <p:txBody>
          <a:bodyPr vert="horz" lIns="91440" tIns="45720" rIns="91440" bIns="45720" rtlCol="0" anchor="ctr">
            <a:normAutofit/>
          </a:bodyPr>
          <a:lstStyle/>
          <a:p>
            <a:pPr>
              <a:spcAft>
                <a:spcPts val="600"/>
              </a:spcAft>
            </a:pPr>
            <a:fld id="{294A09A9-5501-47C1-A89A-A340965A2BE2}" type="slidenum">
              <a:rPr lang="en-US" sz="1100">
                <a:solidFill>
                  <a:srgbClr val="FFFFFF"/>
                </a:solidFill>
              </a:rPr>
              <a:pPr>
                <a:spcAft>
                  <a:spcPts val="600"/>
                </a:spcAft>
              </a:pPr>
              <a:t>13</a:t>
            </a:fld>
            <a:endParaRPr lang="en-US" sz="1100">
              <a:solidFill>
                <a:srgbClr val="FFFFFF"/>
              </a:solidFill>
            </a:endParaRPr>
          </a:p>
        </p:txBody>
      </p:sp>
    </p:spTree>
    <p:extLst>
      <p:ext uri="{BB962C8B-B14F-4D97-AF65-F5344CB8AC3E}">
        <p14:creationId xmlns:p14="http://schemas.microsoft.com/office/powerpoint/2010/main" val="700209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A6F7BB-30A8-4980-AD4A-2FB0B53FA6C9}"/>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LITERATURE SURVEY </a:t>
            </a:r>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tint val="75000"/>
                  </a:schemeClr>
                </a:solidFill>
                <a:latin typeface="+mn-lt"/>
                <a:ea typeface="+mn-ea"/>
                <a:cs typeface="+mn-cs"/>
              </a:rPr>
              <a:t>NCER</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mtClean="0">
                <a:solidFill>
                  <a:schemeClr val="tx1">
                    <a:tint val="75000"/>
                  </a:schemeClr>
                </a:solidFill>
              </a:rPr>
              <a:pPr>
                <a:spcAft>
                  <a:spcPts val="600"/>
                </a:spcAft>
              </a:pPr>
              <a:t>14</a:t>
            </a:fld>
            <a:endParaRPr lang="en-US">
              <a:solidFill>
                <a:schemeClr val="tx1">
                  <a:tint val="75000"/>
                </a:schemeClr>
              </a:solidFill>
            </a:endParaRPr>
          </a:p>
        </p:txBody>
      </p:sp>
      <p:graphicFrame>
        <p:nvGraphicFramePr>
          <p:cNvPr id="8" name="Table 7">
            <a:extLst>
              <a:ext uri="{FF2B5EF4-FFF2-40B4-BE49-F238E27FC236}">
                <a16:creationId xmlns:a16="http://schemas.microsoft.com/office/drawing/2014/main" id="{3969E9AD-315C-0FCA-F3BB-BB0932442A9A}"/>
              </a:ext>
            </a:extLst>
          </p:cNvPr>
          <p:cNvGraphicFramePr>
            <a:graphicFrameLocks noGrp="1"/>
          </p:cNvGraphicFramePr>
          <p:nvPr/>
        </p:nvGraphicFramePr>
        <p:xfrm>
          <a:off x="670558" y="1675227"/>
          <a:ext cx="10850885" cy="4394201"/>
        </p:xfrm>
        <a:graphic>
          <a:graphicData uri="http://schemas.openxmlformats.org/drawingml/2006/table">
            <a:tbl>
              <a:tblPr firstRow="1" bandRow="1">
                <a:tableStyleId>{5C22544A-7EE6-4342-B048-85BDC9FD1C3A}</a:tableStyleId>
              </a:tblPr>
              <a:tblGrid>
                <a:gridCol w="768558">
                  <a:extLst>
                    <a:ext uri="{9D8B030D-6E8A-4147-A177-3AD203B41FA5}">
                      <a16:colId xmlns:a16="http://schemas.microsoft.com/office/drawing/2014/main" val="634813514"/>
                    </a:ext>
                  </a:extLst>
                </a:gridCol>
                <a:gridCol w="1504839">
                  <a:extLst>
                    <a:ext uri="{9D8B030D-6E8A-4147-A177-3AD203B41FA5}">
                      <a16:colId xmlns:a16="http://schemas.microsoft.com/office/drawing/2014/main" val="65283401"/>
                    </a:ext>
                  </a:extLst>
                </a:gridCol>
                <a:gridCol w="1337235">
                  <a:extLst>
                    <a:ext uri="{9D8B030D-6E8A-4147-A177-3AD203B41FA5}">
                      <a16:colId xmlns:a16="http://schemas.microsoft.com/office/drawing/2014/main" val="4139085222"/>
                    </a:ext>
                  </a:extLst>
                </a:gridCol>
                <a:gridCol w="662793">
                  <a:extLst>
                    <a:ext uri="{9D8B030D-6E8A-4147-A177-3AD203B41FA5}">
                      <a16:colId xmlns:a16="http://schemas.microsoft.com/office/drawing/2014/main" val="3204185397"/>
                    </a:ext>
                  </a:extLst>
                </a:gridCol>
                <a:gridCol w="1684306">
                  <a:extLst>
                    <a:ext uri="{9D8B030D-6E8A-4147-A177-3AD203B41FA5}">
                      <a16:colId xmlns:a16="http://schemas.microsoft.com/office/drawing/2014/main" val="1219874171"/>
                    </a:ext>
                  </a:extLst>
                </a:gridCol>
                <a:gridCol w="1179027">
                  <a:extLst>
                    <a:ext uri="{9D8B030D-6E8A-4147-A177-3AD203B41FA5}">
                      <a16:colId xmlns:a16="http://schemas.microsoft.com/office/drawing/2014/main" val="19293434"/>
                    </a:ext>
                  </a:extLst>
                </a:gridCol>
                <a:gridCol w="1802591">
                  <a:extLst>
                    <a:ext uri="{9D8B030D-6E8A-4147-A177-3AD203B41FA5}">
                      <a16:colId xmlns:a16="http://schemas.microsoft.com/office/drawing/2014/main" val="1887397156"/>
                    </a:ext>
                  </a:extLst>
                </a:gridCol>
                <a:gridCol w="1911536">
                  <a:extLst>
                    <a:ext uri="{9D8B030D-6E8A-4147-A177-3AD203B41FA5}">
                      <a16:colId xmlns:a16="http://schemas.microsoft.com/office/drawing/2014/main" val="2746160545"/>
                    </a:ext>
                  </a:extLst>
                </a:gridCol>
              </a:tblGrid>
              <a:tr h="388845">
                <a:tc>
                  <a:txBody>
                    <a:bodyPr/>
                    <a:lstStyle/>
                    <a:p>
                      <a:pPr algn="ctr" fontAlgn="ctr"/>
                      <a:r>
                        <a:rPr lang="en-US" sz="1000">
                          <a:effectLst/>
                        </a:rPr>
                        <a:t>Sr. No.</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PAPER NAME </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AUTHOR NAME </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YEAR</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ALGORITHM / TECHNIQUES / METHODS</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RESULTS / ACCURACY</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ADVANTAGES</a:t>
                      </a:r>
                      <a:endParaRPr lang="en-US" sz="1000" b="1">
                        <a:effectLst/>
                        <a:latin typeface="Arial" panose="020B0604020202020204" pitchFamily="34" charset="0"/>
                      </a:endParaRPr>
                    </a:p>
                  </a:txBody>
                  <a:tcPr marL="9338" marR="9338" marT="9338" marB="44824" anchor="ctr"/>
                </a:tc>
                <a:tc>
                  <a:txBody>
                    <a:bodyPr/>
                    <a:lstStyle/>
                    <a:p>
                      <a:pPr algn="ctr" fontAlgn="ctr"/>
                      <a:r>
                        <a:rPr lang="en-US" sz="1000">
                          <a:effectLst/>
                        </a:rPr>
                        <a:t>DISADVANTAGES</a:t>
                      </a:r>
                      <a:endParaRPr lang="en-US" sz="1000" b="1">
                        <a:effectLst/>
                        <a:latin typeface="Arial" panose="020B0604020202020204" pitchFamily="34" charset="0"/>
                      </a:endParaRPr>
                    </a:p>
                  </a:txBody>
                  <a:tcPr marL="9338" marR="9338" marT="9338" marB="44824" anchor="ctr"/>
                </a:tc>
                <a:extLst>
                  <a:ext uri="{0D108BD9-81ED-4DB2-BD59-A6C34878D82A}">
                    <a16:rowId xmlns:a16="http://schemas.microsoft.com/office/drawing/2014/main" val="552508125"/>
                  </a:ext>
                </a:extLst>
              </a:tr>
              <a:tr h="1882962">
                <a:tc>
                  <a:txBody>
                    <a:bodyPr/>
                    <a:lstStyle/>
                    <a:p>
                      <a:pPr algn="ctr" fontAlgn="ctr"/>
                      <a:r>
                        <a:rPr lang="en-US" sz="1000">
                          <a:effectLst/>
                        </a:rPr>
                        <a:t>1</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ONLINE LIBRARY MANAGEMENT SYSTEM</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NAMBURI SAI NAGA LAKSHMI</a:t>
                      </a:r>
                      <a:br>
                        <a:rPr lang="en-US" sz="1000">
                          <a:effectLst/>
                        </a:rPr>
                      </a:br>
                      <a:r>
                        <a:rPr lang="en-US" sz="1000">
                          <a:effectLst/>
                        </a:rPr>
                        <a:t>PRASANNA, B.N.SRINIVASA GUPTA</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2020</a:t>
                      </a: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The proposed system is automated that is faster book, search for a book, renew a book, return a</a:t>
                      </a:r>
                      <a:br>
                        <a:rPr lang="en-US" sz="1000">
                          <a:effectLst/>
                        </a:rPr>
                      </a:br>
                      <a:r>
                        <a:rPr lang="en-US" sz="1000">
                          <a:effectLst/>
                        </a:rPr>
                        <a:t>book and can send mails to the admin regarding</a:t>
                      </a:r>
                      <a:br>
                        <a:rPr lang="en-US" sz="1000">
                          <a:effectLst/>
                        </a:rPr>
                      </a:br>
                      <a:r>
                        <a:rPr lang="en-US" sz="1000">
                          <a:effectLst/>
                        </a:rPr>
                        <a:t>any issue related to the books.</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Maintaining the data in excel sheets and files is</a:t>
                      </a:r>
                      <a:br>
                        <a:rPr lang="en-US" sz="1000">
                          <a:effectLst/>
                        </a:rPr>
                      </a:br>
                      <a:r>
                        <a:rPr lang="en-US" sz="1000">
                          <a:effectLst/>
                        </a:rPr>
                        <a:t>very hard to remember the file names in which the</a:t>
                      </a:r>
                      <a:br>
                        <a:rPr lang="en-US" sz="1000">
                          <a:effectLst/>
                        </a:rPr>
                      </a:br>
                      <a:r>
                        <a:rPr lang="en-US" sz="1000">
                          <a:effectLst/>
                        </a:rPr>
                        <a:t>required data is feed. No easy access to the</a:t>
                      </a:r>
                      <a:br>
                        <a:rPr lang="en-US" sz="1000">
                          <a:effectLst/>
                        </a:rPr>
                      </a:br>
                      <a:r>
                        <a:rPr lang="en-US" sz="1000">
                          <a:effectLst/>
                        </a:rPr>
                        <a:t>required queries. Data redundancy, inconsistency,</a:t>
                      </a:r>
                      <a:br>
                        <a:rPr lang="en-US" sz="1000">
                          <a:effectLst/>
                        </a:rPr>
                      </a:br>
                      <a:r>
                        <a:rPr lang="en-US" sz="1000">
                          <a:effectLst/>
                        </a:rPr>
                        <a:t>lot of human work need to be done in order</a:t>
                      </a:r>
                      <a:br>
                        <a:rPr lang="en-US" sz="1000">
                          <a:effectLst/>
                        </a:rPr>
                      </a:br>
                      <a:r>
                        <a:rPr lang="en-US" sz="1000">
                          <a:effectLst/>
                        </a:rPr>
                        <a:t>analyze the details present in the excel sheets.</a:t>
                      </a:r>
                      <a:endParaRPr lang="en-US" sz="1000">
                        <a:effectLst/>
                        <a:latin typeface="Arial" panose="020B0604020202020204" pitchFamily="34" charset="0"/>
                      </a:endParaRPr>
                    </a:p>
                  </a:txBody>
                  <a:tcPr marL="9338" marR="9338" marT="9338" marB="44824" anchor="ctr"/>
                </a:tc>
                <a:extLst>
                  <a:ext uri="{0D108BD9-81ED-4DB2-BD59-A6C34878D82A}">
                    <a16:rowId xmlns:a16="http://schemas.microsoft.com/office/drawing/2014/main" val="765918442"/>
                  </a:ext>
                </a:extLst>
              </a:tr>
              <a:tr h="1135903">
                <a:tc>
                  <a:txBody>
                    <a:bodyPr/>
                    <a:lstStyle/>
                    <a:p>
                      <a:pPr algn="ctr" fontAlgn="ctr"/>
                      <a:r>
                        <a:rPr lang="en-US" sz="1000">
                          <a:effectLst/>
                        </a:rPr>
                        <a:t>2</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Library Management System</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Shanmugam A.P, Ramalakshmi, Sasthri,</a:t>
                      </a:r>
                      <a:br>
                        <a:rPr lang="en-US" sz="1000">
                          <a:effectLst/>
                        </a:rPr>
                      </a:br>
                      <a:r>
                        <a:rPr lang="en-US" sz="1000">
                          <a:effectLst/>
                        </a:rPr>
                        <a:t> Baalachandran</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2020</a:t>
                      </a: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In the Library Management system, the librarian can</a:t>
                      </a:r>
                      <a:br>
                        <a:rPr lang="en-US" sz="1000">
                          <a:effectLst/>
                        </a:rPr>
                      </a:br>
                      <a:r>
                        <a:rPr lang="en-US" sz="1000">
                          <a:effectLst/>
                        </a:rPr>
                        <a:t>add/update/remove the student and book details into the database. The students have a</a:t>
                      </a:r>
                      <a:br>
                        <a:rPr lang="en-US" sz="1000">
                          <a:effectLst/>
                        </a:rPr>
                      </a:br>
                      <a:r>
                        <a:rPr lang="en-US" sz="1000">
                          <a:effectLst/>
                        </a:rPr>
                        <a:t>Unique ID for accessing any book from the library</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They mainly concentrate on library lending for designing the</a:t>
                      </a:r>
                      <a:br>
                        <a:rPr lang="en-US" sz="1000">
                          <a:effectLst/>
                        </a:rPr>
                      </a:br>
                      <a:r>
                        <a:rPr lang="en-US" sz="1000">
                          <a:effectLst/>
                        </a:rPr>
                        <a:t>construction of the model library.</a:t>
                      </a:r>
                      <a:endParaRPr lang="en-US" sz="1000">
                        <a:effectLst/>
                        <a:latin typeface="Arial" panose="020B0604020202020204" pitchFamily="34" charset="0"/>
                      </a:endParaRPr>
                    </a:p>
                  </a:txBody>
                  <a:tcPr marL="9338" marR="9338" marT="9338" marB="44824" anchor="ctr"/>
                </a:tc>
                <a:extLst>
                  <a:ext uri="{0D108BD9-81ED-4DB2-BD59-A6C34878D82A}">
                    <a16:rowId xmlns:a16="http://schemas.microsoft.com/office/drawing/2014/main" val="3807625208"/>
                  </a:ext>
                </a:extLst>
              </a:tr>
              <a:tr h="986491">
                <a:tc>
                  <a:txBody>
                    <a:bodyPr/>
                    <a:lstStyle/>
                    <a:p>
                      <a:pPr algn="ctr" fontAlgn="ctr"/>
                      <a:r>
                        <a:rPr lang="en-US" sz="1000">
                          <a:effectLst/>
                        </a:rPr>
                        <a:t>3</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Designing Web-based Library Management</a:t>
                      </a:r>
                      <a:br>
                        <a:rPr lang="en-US" sz="1000">
                          <a:effectLst/>
                        </a:rPr>
                      </a:br>
                      <a:r>
                        <a:rPr lang="en-US" sz="1000">
                          <a:effectLst/>
                        </a:rPr>
                        <a:t>System</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Tsega Weldu Araya, Ass. Pro. Adhana Mengsteab</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2020</a:t>
                      </a: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The advantage of using</a:t>
                      </a:r>
                      <a:br>
                        <a:rPr lang="en-US" sz="1000">
                          <a:effectLst/>
                        </a:rPr>
                      </a:br>
                      <a:r>
                        <a:rPr lang="en-US" sz="1000">
                          <a:effectLst/>
                        </a:rPr>
                        <a:t>proper management in the information system and the</a:t>
                      </a:r>
                      <a:br>
                        <a:rPr lang="en-US" sz="1000">
                          <a:effectLst/>
                        </a:rPr>
                      </a:br>
                      <a:r>
                        <a:rPr lang="en-US" sz="1000">
                          <a:effectLst/>
                        </a:rPr>
                        <a:t>sustainability of library systems. . </a:t>
                      </a:r>
                      <a:endParaRPr lang="en-US" sz="1000">
                        <a:effectLst/>
                        <a:latin typeface="Arial" panose="020B0604020202020204" pitchFamily="34" charset="0"/>
                      </a:endParaRPr>
                    </a:p>
                  </a:txBody>
                  <a:tcPr marL="9338" marR="9338" marT="9338" marB="44824" anchor="ctr"/>
                </a:tc>
                <a:tc>
                  <a:txBody>
                    <a:bodyPr/>
                    <a:lstStyle/>
                    <a:p>
                      <a:pPr algn="ctr" fontAlgn="ctr"/>
                      <a:r>
                        <a:rPr lang="en-US" sz="1000">
                          <a:effectLst/>
                        </a:rPr>
                        <a:t>A database creates to store different kinds of files to the</a:t>
                      </a:r>
                      <a:br>
                        <a:rPr lang="en-US" sz="1000">
                          <a:effectLst/>
                        </a:rPr>
                      </a:br>
                      <a:r>
                        <a:rPr lang="en-US" sz="1000">
                          <a:effectLst/>
                        </a:rPr>
                        <a:t>system. Although the database is designed to edit, delete, and</a:t>
                      </a:r>
                      <a:br>
                        <a:rPr lang="en-US" sz="1000">
                          <a:effectLst/>
                        </a:rPr>
                      </a:br>
                      <a:r>
                        <a:rPr lang="en-US" sz="1000">
                          <a:effectLst/>
                        </a:rPr>
                        <a:t>to add documents at any interval of time</a:t>
                      </a:r>
                      <a:endParaRPr lang="en-US" sz="1000">
                        <a:effectLst/>
                        <a:latin typeface="Arial" panose="020B0604020202020204" pitchFamily="34" charset="0"/>
                      </a:endParaRPr>
                    </a:p>
                  </a:txBody>
                  <a:tcPr marL="9338" marR="9338" marT="9338" marB="44824" anchor="ctr"/>
                </a:tc>
                <a:extLst>
                  <a:ext uri="{0D108BD9-81ED-4DB2-BD59-A6C34878D82A}">
                    <a16:rowId xmlns:a16="http://schemas.microsoft.com/office/drawing/2014/main" val="1160263144"/>
                  </a:ext>
                </a:extLst>
              </a:tr>
            </a:tbl>
          </a:graphicData>
        </a:graphic>
      </p:graphicFrame>
    </p:spTree>
    <p:extLst>
      <p:ext uri="{BB962C8B-B14F-4D97-AF65-F5344CB8AC3E}">
        <p14:creationId xmlns:p14="http://schemas.microsoft.com/office/powerpoint/2010/main" val="3396266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795528" y="6382512"/>
            <a:ext cx="6757416" cy="320040"/>
          </a:xfrm>
        </p:spPr>
        <p:txBody>
          <a:bodyPr vert="horz" lIns="91440" tIns="45720" rIns="91440" bIns="45720" rtlCol="0" anchor="ctr">
            <a:normAutofit/>
          </a:bodyPr>
          <a:lstStyle/>
          <a:p>
            <a:pPr algn="l">
              <a:spcAft>
                <a:spcPts val="600"/>
              </a:spcAft>
            </a:pPr>
            <a:r>
              <a:rPr lang="en-US" kern="1200">
                <a:solidFill>
                  <a:schemeClr val="tx1">
                    <a:tint val="75000"/>
                  </a:schemeClr>
                </a:solidFill>
                <a:latin typeface="+mn-lt"/>
                <a:ea typeface="+mn-ea"/>
                <a:cs typeface="+mn-cs"/>
              </a:rPr>
              <a:t>NCER</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10707624" y="6382512"/>
            <a:ext cx="685800" cy="320040"/>
          </a:xfrm>
        </p:spPr>
        <p:txBody>
          <a:bodyPr vert="horz" lIns="91440" tIns="45720" rIns="91440" bIns="45720" rtlCol="0" anchor="ctr">
            <a:normAutofit/>
          </a:bodyPr>
          <a:lstStyle/>
          <a:p>
            <a:pPr>
              <a:spcAft>
                <a:spcPts val="600"/>
              </a:spcAft>
            </a:pPr>
            <a:fld id="{294A09A9-5501-47C1-A89A-A340965A2BE2}" type="slidenum">
              <a:rPr lang="en-US" smtClean="0">
                <a:solidFill>
                  <a:schemeClr val="tx1">
                    <a:tint val="75000"/>
                  </a:schemeClr>
                </a:solidFill>
              </a:rPr>
              <a:pPr>
                <a:spcAft>
                  <a:spcPts val="600"/>
                </a:spcAft>
              </a:pPr>
              <a:t>15</a:t>
            </a:fld>
            <a:endParaRPr lang="en-US">
              <a:solidFill>
                <a:schemeClr val="tx1">
                  <a:tint val="75000"/>
                </a:schemeClr>
              </a:solidFill>
            </a:endParaRPr>
          </a:p>
        </p:txBody>
      </p:sp>
      <p:graphicFrame>
        <p:nvGraphicFramePr>
          <p:cNvPr id="3" name="Table 2">
            <a:extLst>
              <a:ext uri="{FF2B5EF4-FFF2-40B4-BE49-F238E27FC236}">
                <a16:creationId xmlns:a16="http://schemas.microsoft.com/office/drawing/2014/main" id="{D4A38550-30F8-E698-EE58-3F3AE16C36DB}"/>
              </a:ext>
            </a:extLst>
          </p:cNvPr>
          <p:cNvGraphicFramePr>
            <a:graphicFrameLocks noGrp="1"/>
          </p:cNvGraphicFramePr>
          <p:nvPr>
            <p:extLst>
              <p:ext uri="{D42A27DB-BD31-4B8C-83A1-F6EECF244321}">
                <p14:modId xmlns:p14="http://schemas.microsoft.com/office/powerpoint/2010/main" val="332259997"/>
              </p:ext>
            </p:extLst>
          </p:nvPr>
        </p:nvGraphicFramePr>
        <p:xfrm>
          <a:off x="759156" y="898595"/>
          <a:ext cx="10711315" cy="4990391"/>
        </p:xfrm>
        <a:graphic>
          <a:graphicData uri="http://schemas.openxmlformats.org/drawingml/2006/table">
            <a:tbl>
              <a:tblPr firstRow="1" bandRow="1">
                <a:tableStyleId>{5C22544A-7EE6-4342-B048-85BDC9FD1C3A}</a:tableStyleId>
              </a:tblPr>
              <a:tblGrid>
                <a:gridCol w="170759">
                  <a:extLst>
                    <a:ext uri="{9D8B030D-6E8A-4147-A177-3AD203B41FA5}">
                      <a16:colId xmlns:a16="http://schemas.microsoft.com/office/drawing/2014/main" val="1589858335"/>
                    </a:ext>
                  </a:extLst>
                </a:gridCol>
                <a:gridCol w="2122087">
                  <a:extLst>
                    <a:ext uri="{9D8B030D-6E8A-4147-A177-3AD203B41FA5}">
                      <a16:colId xmlns:a16="http://schemas.microsoft.com/office/drawing/2014/main" val="2859580989"/>
                    </a:ext>
                  </a:extLst>
                </a:gridCol>
                <a:gridCol w="1233071">
                  <a:extLst>
                    <a:ext uri="{9D8B030D-6E8A-4147-A177-3AD203B41FA5}">
                      <a16:colId xmlns:a16="http://schemas.microsoft.com/office/drawing/2014/main" val="4092335976"/>
                    </a:ext>
                  </a:extLst>
                </a:gridCol>
                <a:gridCol w="356733">
                  <a:extLst>
                    <a:ext uri="{9D8B030D-6E8A-4147-A177-3AD203B41FA5}">
                      <a16:colId xmlns:a16="http://schemas.microsoft.com/office/drawing/2014/main" val="1684615416"/>
                    </a:ext>
                  </a:extLst>
                </a:gridCol>
                <a:gridCol w="918887">
                  <a:extLst>
                    <a:ext uri="{9D8B030D-6E8A-4147-A177-3AD203B41FA5}">
                      <a16:colId xmlns:a16="http://schemas.microsoft.com/office/drawing/2014/main" val="3026537811"/>
                    </a:ext>
                  </a:extLst>
                </a:gridCol>
                <a:gridCol w="332782">
                  <a:extLst>
                    <a:ext uri="{9D8B030D-6E8A-4147-A177-3AD203B41FA5}">
                      <a16:colId xmlns:a16="http://schemas.microsoft.com/office/drawing/2014/main" val="1283774547"/>
                    </a:ext>
                  </a:extLst>
                </a:gridCol>
                <a:gridCol w="2672968">
                  <a:extLst>
                    <a:ext uri="{9D8B030D-6E8A-4147-A177-3AD203B41FA5}">
                      <a16:colId xmlns:a16="http://schemas.microsoft.com/office/drawing/2014/main" val="1763030645"/>
                    </a:ext>
                  </a:extLst>
                </a:gridCol>
                <a:gridCol w="2904028">
                  <a:extLst>
                    <a:ext uri="{9D8B030D-6E8A-4147-A177-3AD203B41FA5}">
                      <a16:colId xmlns:a16="http://schemas.microsoft.com/office/drawing/2014/main" val="4219894832"/>
                    </a:ext>
                  </a:extLst>
                </a:gridCol>
              </a:tblGrid>
              <a:tr h="715234">
                <a:tc>
                  <a:txBody>
                    <a:bodyPr/>
                    <a:lstStyle/>
                    <a:p>
                      <a:pPr algn="ctr" fontAlgn="ctr"/>
                      <a:r>
                        <a:rPr lang="en-US" sz="800">
                          <a:effectLst/>
                        </a:rPr>
                        <a:t>4</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Global Research in Library Management from 2010 to 2020: A Bibliometric</a:t>
                      </a:r>
                      <a:br>
                        <a:rPr lang="en-US" sz="800">
                          <a:effectLst/>
                        </a:rPr>
                      </a:br>
                      <a:r>
                        <a:rPr lang="en-US" sz="800">
                          <a:effectLst/>
                        </a:rPr>
                        <a:t>Investigation based on Scopus </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Ankit Biswas, Dhruba Jyoti Borgohain</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2021</a:t>
                      </a:r>
                      <a:endParaRPr lang="en-US" sz="800">
                        <a:effectLst/>
                        <a:latin typeface="Arial" panose="020B0604020202020204" pitchFamily="34" charset="0"/>
                      </a:endParaRPr>
                    </a:p>
                  </a:txBody>
                  <a:tcPr marL="7628" marR="7628" marT="7628" marB="36612" anchor="ctr"/>
                </a:tc>
                <a:tc>
                  <a:txBody>
                    <a:bodyPr/>
                    <a:lstStyle/>
                    <a:p>
                      <a:pPr algn="ctr" fontAlgn="ctr"/>
                      <a:endParaRPr lang="en-US" sz="800">
                        <a:effectLst/>
                        <a:latin typeface="Arial" panose="020B0604020202020204" pitchFamily="34" charset="0"/>
                      </a:endParaRPr>
                    </a:p>
                  </a:txBody>
                  <a:tcPr marL="7628" marR="7628" marT="7628" marB="36612" anchor="ctr"/>
                </a:tc>
                <a:tc>
                  <a:txBody>
                    <a:bodyPr/>
                    <a:lstStyle/>
                    <a:p>
                      <a:pPr algn="ctr" fontAlgn="ct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it provides many</a:t>
                      </a:r>
                      <a:br>
                        <a:rPr lang="en-US" sz="800">
                          <a:effectLst/>
                        </a:rPr>
                      </a:br>
                      <a:r>
                        <a:rPr lang="en-US" sz="800">
                          <a:effectLst/>
                        </a:rPr>
                        <a:t>opportunities and venues to manage the library and information services sustainably.</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Libraries are basically paternalistic, service-oriented and not-for-profit</a:t>
                      </a:r>
                      <a:br>
                        <a:rPr lang="en-US" sz="800">
                          <a:effectLst/>
                        </a:rPr>
                      </a:br>
                      <a:r>
                        <a:rPr lang="en-US" sz="800">
                          <a:effectLst/>
                        </a:rPr>
                        <a:t>organisations.</a:t>
                      </a:r>
                      <a:endParaRPr lang="en-US" sz="800">
                        <a:effectLst/>
                        <a:latin typeface="Arial" panose="020B0604020202020204" pitchFamily="34" charset="0"/>
                      </a:endParaRPr>
                    </a:p>
                  </a:txBody>
                  <a:tcPr marL="7628" marR="7628" marT="7628" marB="36612" anchor="ctr"/>
                </a:tc>
                <a:extLst>
                  <a:ext uri="{0D108BD9-81ED-4DB2-BD59-A6C34878D82A}">
                    <a16:rowId xmlns:a16="http://schemas.microsoft.com/office/drawing/2014/main" val="2200763462"/>
                  </a:ext>
                </a:extLst>
              </a:tr>
              <a:tr h="910298">
                <a:tc>
                  <a:txBody>
                    <a:bodyPr/>
                    <a:lstStyle/>
                    <a:p>
                      <a:pPr algn="ctr" fontAlgn="ctr"/>
                      <a:r>
                        <a:rPr lang="en-US" sz="800">
                          <a:effectLst/>
                        </a:rPr>
                        <a:t>5</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Implementing BRICKS, a Digital Library Management</a:t>
                      </a:r>
                      <a:br>
                        <a:rPr lang="en-US" sz="800">
                          <a:effectLst/>
                        </a:rPr>
                      </a:br>
                      <a:r>
                        <a:rPr lang="en-US" sz="800">
                          <a:effectLst/>
                        </a:rPr>
                        <a:t>System </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Nicola Aloia, Cesare Concordia, Carlo Meghini</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2017</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source selection algorithm</a:t>
                      </a:r>
                      <a:endParaRPr lang="en-US" sz="800">
                        <a:effectLst/>
                        <a:latin typeface="Arial" panose="020B0604020202020204" pitchFamily="34" charset="0"/>
                      </a:endParaRPr>
                    </a:p>
                  </a:txBody>
                  <a:tcPr marL="7628" marR="7628" marT="7628" marB="36612" anchor="ctr"/>
                </a:tc>
                <a:tc>
                  <a:txBody>
                    <a:bodyPr/>
                    <a:lstStyle/>
                    <a:p>
                      <a:pPr algn="ctr" fontAlgn="ct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 Typical digital library tools, are the core</a:t>
                      </a:r>
                      <a:br>
                        <a:rPr lang="en-US" sz="800">
                          <a:effectLst/>
                        </a:rPr>
                      </a:br>
                      <a:r>
                        <a:rPr lang="en-US" sz="800">
                          <a:effectLst/>
                        </a:rPr>
                        <a:t>applications that can have benefit in using BRICKS, especially those dealing with</a:t>
                      </a:r>
                      <a:br>
                        <a:rPr lang="en-US" sz="800">
                          <a:effectLst/>
                        </a:rPr>
                      </a:br>
                      <a:r>
                        <a:rPr lang="en-US" sz="800">
                          <a:effectLst/>
                        </a:rPr>
                        <a:t>multimedia documents.</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the</a:t>
                      </a:r>
                      <a:br>
                        <a:rPr lang="en-US" sz="800">
                          <a:effectLst/>
                        </a:rPr>
                      </a:br>
                      <a:r>
                        <a:rPr lang="en-US" sz="800">
                          <a:effectLst/>
                        </a:rPr>
                        <a:t>query optimizer to limit the data transfer</a:t>
                      </a:r>
                      <a:endParaRPr lang="en-US" sz="800">
                        <a:effectLst/>
                        <a:latin typeface="Arial" panose="020B0604020202020204" pitchFamily="34" charset="0"/>
                      </a:endParaRPr>
                    </a:p>
                  </a:txBody>
                  <a:tcPr marL="7628" marR="7628" marT="7628" marB="36612" anchor="ctr"/>
                </a:tc>
                <a:extLst>
                  <a:ext uri="{0D108BD9-81ED-4DB2-BD59-A6C34878D82A}">
                    <a16:rowId xmlns:a16="http://schemas.microsoft.com/office/drawing/2014/main" val="1258711293"/>
                  </a:ext>
                </a:extLst>
              </a:tr>
              <a:tr h="1853108">
                <a:tc>
                  <a:txBody>
                    <a:bodyPr/>
                    <a:lstStyle/>
                    <a:p>
                      <a:pPr algn="ctr" fontAlgn="ctr"/>
                      <a:r>
                        <a:rPr lang="en-US" sz="800">
                          <a:effectLst/>
                        </a:rPr>
                        <a:t>6</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The Centrality of the</a:t>
                      </a:r>
                      <a:br>
                        <a:rPr lang="en-US" sz="800">
                          <a:effectLst/>
                        </a:rPr>
                      </a:br>
                      <a:r>
                        <a:rPr lang="en-US" sz="800">
                          <a:effectLst/>
                        </a:rPr>
                        <a:t>Integrated Library Management System:</a:t>
                      </a:r>
                      <a:br>
                        <a:rPr lang="en-US" sz="800">
                          <a:effectLst/>
                        </a:rPr>
                      </a:br>
                      <a:r>
                        <a:rPr lang="en-US" sz="800">
                          <a:effectLst/>
                        </a:rPr>
                        <a:t>a Strategic View of Information Management</a:t>
                      </a:r>
                      <a:br>
                        <a:rPr lang="en-US" sz="800">
                          <a:effectLst/>
                        </a:rPr>
                      </a:br>
                      <a:r>
                        <a:rPr lang="en-US" sz="800">
                          <a:effectLst/>
                        </a:rPr>
                        <a:t> in an E-Service Environment</a:t>
                      </a:r>
                      <a:br>
                        <a:rPr lang="en-US" sz="800">
                          <a:effectLst/>
                        </a:rPr>
                      </a:b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Laura Maquignaz, Jane Miller</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2015</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Divide and conquer</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92%</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New technologies and developments have altered the perceived link between</a:t>
                      </a:r>
                      <a:br>
                        <a:rPr lang="en-US" sz="800">
                          <a:effectLst/>
                        </a:rPr>
                      </a:br>
                      <a:r>
                        <a:rPr lang="en-US" sz="800">
                          <a:effectLst/>
                        </a:rPr>
                        <a:t>information and libraries. For students of previous generations the library stood clearly as the</a:t>
                      </a:r>
                      <a:br>
                        <a:rPr lang="en-US" sz="800">
                          <a:effectLst/>
                        </a:rPr>
                      </a:br>
                      <a:r>
                        <a:rPr lang="en-US" sz="800">
                          <a:effectLst/>
                        </a:rPr>
                        <a:t>first place to “begin” research and offered a number of options within its physical locations</a:t>
                      </a:r>
                      <a:br>
                        <a:rPr lang="en-US" sz="800">
                          <a:effectLst/>
                        </a:rPr>
                      </a:br>
                      <a:r>
                        <a:rPr lang="en-US" sz="800">
                          <a:effectLst/>
                        </a:rPr>
                        <a:t>including “librarian, journal indexes or perhaps the more modern CD ROM”</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this change in access to information and technology are the fundamental changes</a:t>
                      </a:r>
                      <a:br>
                        <a:rPr lang="en-US" sz="800">
                          <a:effectLst/>
                        </a:rPr>
                      </a:br>
                      <a:r>
                        <a:rPr lang="en-US" sz="800">
                          <a:effectLst/>
                        </a:rPr>
                        <a:t>that have occurred in views of education and its role in society. Lifelong learning is the</a:t>
                      </a:r>
                      <a:br>
                        <a:rPr lang="en-US" sz="800">
                          <a:effectLst/>
                        </a:rPr>
                      </a:br>
                      <a:r>
                        <a:rPr lang="en-US" sz="800">
                          <a:effectLst/>
                        </a:rPr>
                        <a:t>major educational movement discussed in relation to learners of this generation. Education as</a:t>
                      </a:r>
                      <a:br>
                        <a:rPr lang="en-US" sz="800">
                          <a:effectLst/>
                        </a:rPr>
                      </a:br>
                      <a:r>
                        <a:rPr lang="en-US" sz="800">
                          <a:effectLst/>
                        </a:rPr>
                        <a:t>a continuing process throughout life in order to “maintain employment” coupled with the</a:t>
                      </a:r>
                      <a:br>
                        <a:rPr lang="en-US" sz="800">
                          <a:effectLst/>
                        </a:rPr>
                      </a:br>
                      <a:r>
                        <a:rPr lang="en-US" sz="800">
                          <a:effectLst/>
                        </a:rPr>
                        <a:t>quest for “self improvement” and enhanced ability to solve</a:t>
                      </a:r>
                      <a:endParaRPr lang="en-US" sz="800">
                        <a:effectLst/>
                        <a:latin typeface="Arial" panose="020B0604020202020204" pitchFamily="34" charset="0"/>
                      </a:endParaRPr>
                    </a:p>
                  </a:txBody>
                  <a:tcPr marL="7628" marR="7628" marT="7628" marB="36612" anchor="ctr"/>
                </a:tc>
                <a:extLst>
                  <a:ext uri="{0D108BD9-81ED-4DB2-BD59-A6C34878D82A}">
                    <a16:rowId xmlns:a16="http://schemas.microsoft.com/office/drawing/2014/main" val="4116053598"/>
                  </a:ext>
                </a:extLst>
              </a:tr>
              <a:tr h="1511751">
                <a:tc>
                  <a:txBody>
                    <a:bodyPr/>
                    <a:lstStyle/>
                    <a:p>
                      <a:pPr algn="ctr" fontAlgn="ctr"/>
                      <a:r>
                        <a:rPr lang="en-US" sz="800">
                          <a:effectLst/>
                        </a:rPr>
                        <a:t>7</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A Security Mechanism for library management system using low cost RFID tags </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Derek Hall , &amp; Timothy SandsV.NagaLakshmi</a:t>
                      </a:r>
                      <a:br>
                        <a:rPr lang="en-US" sz="800">
                          <a:effectLst/>
                        </a:rPr>
                      </a:br>
                      <a:r>
                        <a:rPr lang="en-US" sz="800">
                          <a:effectLst/>
                        </a:rPr>
                        <a:t> , I.Rameshbabu</a:t>
                      </a:r>
                      <a:br>
                        <a:rPr lang="en-US" sz="800">
                          <a:effectLst/>
                        </a:rPr>
                      </a:br>
                      <a:r>
                        <a:rPr lang="en-US" sz="800">
                          <a:effectLst/>
                        </a:rPr>
                        <a:t>, D.Lalitha Bhaskari</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2020</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decryption algorithm.</a:t>
                      </a:r>
                      <a:endParaRPr lang="en-US" sz="800">
                        <a:effectLst/>
                        <a:latin typeface="Arial" panose="020B0604020202020204" pitchFamily="34" charset="0"/>
                      </a:endParaRPr>
                    </a:p>
                  </a:txBody>
                  <a:tcPr marL="7628" marR="7628" marT="7628" marB="36612" anchor="ctr"/>
                </a:tc>
                <a:tc>
                  <a:txBody>
                    <a:bodyPr/>
                    <a:lstStyle/>
                    <a:p>
                      <a:pPr algn="ctr" fontAlgn="ct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RFID tags have several major</a:t>
                      </a:r>
                      <a:br>
                        <a:rPr lang="en-US" sz="800">
                          <a:effectLst/>
                        </a:rPr>
                      </a:br>
                      <a:r>
                        <a:rPr lang="en-US" sz="800">
                          <a:effectLst/>
                        </a:rPr>
                        <a:t>advantages over optical barcode systems. Tag data</a:t>
                      </a:r>
                      <a:br>
                        <a:rPr lang="en-US" sz="800">
                          <a:effectLst/>
                        </a:rPr>
                      </a:br>
                      <a:r>
                        <a:rPr lang="en-US" sz="800">
                          <a:effectLst/>
                        </a:rPr>
                        <a:t>may be read automatically, without line of sight,</a:t>
                      </a:r>
                      <a:br>
                        <a:rPr lang="en-US" sz="800">
                          <a:effectLst/>
                        </a:rPr>
                      </a:br>
                      <a:r>
                        <a:rPr lang="en-US" sz="800">
                          <a:effectLst/>
                        </a:rPr>
                        <a:t>through non conducting materials such as paper or</a:t>
                      </a:r>
                      <a:br>
                        <a:rPr lang="en-US" sz="800">
                          <a:effectLst/>
                        </a:rPr>
                      </a:br>
                      <a:r>
                        <a:rPr lang="en-US" sz="800">
                          <a:effectLst/>
                        </a:rPr>
                        <a:t>cardboard, at a rate of several hundred tags per second</a:t>
                      </a:r>
                      <a:br>
                        <a:rPr lang="en-US" sz="800">
                          <a:effectLst/>
                        </a:rPr>
                      </a:br>
                      <a:r>
                        <a:rPr lang="en-US" sz="800">
                          <a:effectLst/>
                        </a:rPr>
                        <a:t>and from a range of several meters</a:t>
                      </a:r>
                      <a:endParaRPr lang="en-US" sz="800">
                        <a:effectLst/>
                        <a:latin typeface="Arial" panose="020B0604020202020204" pitchFamily="34" charset="0"/>
                      </a:endParaRPr>
                    </a:p>
                  </a:txBody>
                  <a:tcPr marL="7628" marR="7628" marT="7628" marB="36612" anchor="ctr"/>
                </a:tc>
                <a:tc>
                  <a:txBody>
                    <a:bodyPr/>
                    <a:lstStyle/>
                    <a:p>
                      <a:pPr algn="ctr" fontAlgn="ctr"/>
                      <a:r>
                        <a:rPr lang="en-US" sz="800">
                          <a:effectLst/>
                        </a:rPr>
                        <a:t>problem readers have is</a:t>
                      </a:r>
                      <a:br>
                        <a:rPr lang="en-US" sz="800">
                          <a:effectLst/>
                        </a:rPr>
                      </a:br>
                      <a:r>
                        <a:rPr lang="en-US" sz="800">
                          <a:effectLst/>
                        </a:rPr>
                        <a:t>reading a lot of chips in the same field. Tag clash</a:t>
                      </a:r>
                      <a:br>
                        <a:rPr lang="en-US" sz="800">
                          <a:effectLst/>
                        </a:rPr>
                      </a:br>
                      <a:r>
                        <a:rPr lang="en-US" sz="800">
                          <a:effectLst/>
                        </a:rPr>
                        <a:t>occurs when more than one chip reflects back a</a:t>
                      </a:r>
                      <a:br>
                        <a:rPr lang="en-US" sz="800">
                          <a:effectLst/>
                        </a:rPr>
                      </a:br>
                      <a:r>
                        <a:rPr lang="en-US" sz="800">
                          <a:effectLst/>
                        </a:rPr>
                        <a:t>signal at the same time, confusing the reader. </a:t>
                      </a:r>
                      <a:endParaRPr lang="en-US" sz="800">
                        <a:effectLst/>
                        <a:latin typeface="Arial" panose="020B0604020202020204" pitchFamily="34" charset="0"/>
                      </a:endParaRPr>
                    </a:p>
                  </a:txBody>
                  <a:tcPr marL="7628" marR="7628" marT="7628" marB="36612" anchor="ctr"/>
                </a:tc>
                <a:extLst>
                  <a:ext uri="{0D108BD9-81ED-4DB2-BD59-A6C34878D82A}">
                    <a16:rowId xmlns:a16="http://schemas.microsoft.com/office/drawing/2014/main" val="1036602552"/>
                  </a:ext>
                </a:extLst>
              </a:tr>
            </a:tbl>
          </a:graphicData>
        </a:graphic>
      </p:graphicFrame>
    </p:spTree>
    <p:extLst>
      <p:ext uri="{BB962C8B-B14F-4D97-AF65-F5344CB8AC3E}">
        <p14:creationId xmlns:p14="http://schemas.microsoft.com/office/powerpoint/2010/main" val="2925128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795528" y="6382512"/>
            <a:ext cx="6757416" cy="320040"/>
          </a:xfrm>
        </p:spPr>
        <p:txBody>
          <a:bodyPr vert="horz" lIns="91440" tIns="45720" rIns="91440" bIns="45720" rtlCol="0" anchor="ctr">
            <a:normAutofit/>
          </a:bodyPr>
          <a:lstStyle/>
          <a:p>
            <a:pPr algn="l">
              <a:spcAft>
                <a:spcPts val="600"/>
              </a:spcAft>
            </a:pPr>
            <a:r>
              <a:rPr lang="en-US" kern="1200">
                <a:solidFill>
                  <a:schemeClr val="tx1">
                    <a:tint val="75000"/>
                  </a:schemeClr>
                </a:solidFill>
                <a:latin typeface="+mn-lt"/>
                <a:ea typeface="+mn-ea"/>
                <a:cs typeface="+mn-cs"/>
              </a:rPr>
              <a:t>NCER</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10707624" y="6382512"/>
            <a:ext cx="685800" cy="320040"/>
          </a:xfrm>
        </p:spPr>
        <p:txBody>
          <a:bodyPr vert="horz" lIns="91440" tIns="45720" rIns="91440" bIns="45720" rtlCol="0" anchor="ctr">
            <a:normAutofit/>
          </a:bodyPr>
          <a:lstStyle/>
          <a:p>
            <a:pPr>
              <a:spcAft>
                <a:spcPts val="600"/>
              </a:spcAft>
            </a:pPr>
            <a:fld id="{294A09A9-5501-47C1-A89A-A340965A2BE2}" type="slidenum">
              <a:rPr lang="en-US" smtClean="0">
                <a:solidFill>
                  <a:schemeClr val="tx1">
                    <a:tint val="75000"/>
                  </a:schemeClr>
                </a:solidFill>
              </a:rPr>
              <a:pPr>
                <a:spcAft>
                  <a:spcPts val="600"/>
                </a:spcAft>
              </a:pPr>
              <a:t>16</a:t>
            </a:fld>
            <a:endParaRPr lang="en-US">
              <a:solidFill>
                <a:schemeClr val="tx1">
                  <a:tint val="75000"/>
                </a:schemeClr>
              </a:solidFill>
            </a:endParaRPr>
          </a:p>
        </p:txBody>
      </p:sp>
      <p:graphicFrame>
        <p:nvGraphicFramePr>
          <p:cNvPr id="6" name="Table 5">
            <a:extLst>
              <a:ext uri="{FF2B5EF4-FFF2-40B4-BE49-F238E27FC236}">
                <a16:creationId xmlns:a16="http://schemas.microsoft.com/office/drawing/2014/main" id="{F5B79D04-2F74-7194-3EE4-C8109B0CE9B6}"/>
              </a:ext>
            </a:extLst>
          </p:cNvPr>
          <p:cNvGraphicFramePr>
            <a:graphicFrameLocks noGrp="1"/>
          </p:cNvGraphicFramePr>
          <p:nvPr>
            <p:extLst>
              <p:ext uri="{D42A27DB-BD31-4B8C-83A1-F6EECF244321}">
                <p14:modId xmlns:p14="http://schemas.microsoft.com/office/powerpoint/2010/main" val="507956846"/>
              </p:ext>
            </p:extLst>
          </p:nvPr>
        </p:nvGraphicFramePr>
        <p:xfrm>
          <a:off x="812817" y="918668"/>
          <a:ext cx="10684492" cy="4876803"/>
        </p:xfrm>
        <a:graphic>
          <a:graphicData uri="http://schemas.openxmlformats.org/drawingml/2006/table">
            <a:tbl>
              <a:tblPr firstRow="1" bandRow="1">
                <a:tableStyleId>{5C22544A-7EE6-4342-B048-85BDC9FD1C3A}</a:tableStyleId>
              </a:tblPr>
              <a:tblGrid>
                <a:gridCol w="416188">
                  <a:extLst>
                    <a:ext uri="{9D8B030D-6E8A-4147-A177-3AD203B41FA5}">
                      <a16:colId xmlns:a16="http://schemas.microsoft.com/office/drawing/2014/main" val="4016669177"/>
                    </a:ext>
                  </a:extLst>
                </a:gridCol>
                <a:gridCol w="1615149">
                  <a:extLst>
                    <a:ext uri="{9D8B030D-6E8A-4147-A177-3AD203B41FA5}">
                      <a16:colId xmlns:a16="http://schemas.microsoft.com/office/drawing/2014/main" val="2346789160"/>
                    </a:ext>
                  </a:extLst>
                </a:gridCol>
                <a:gridCol w="1329523">
                  <a:extLst>
                    <a:ext uri="{9D8B030D-6E8A-4147-A177-3AD203B41FA5}">
                      <a16:colId xmlns:a16="http://schemas.microsoft.com/office/drawing/2014/main" val="3211477682"/>
                    </a:ext>
                  </a:extLst>
                </a:gridCol>
                <a:gridCol w="633061">
                  <a:extLst>
                    <a:ext uri="{9D8B030D-6E8A-4147-A177-3AD203B41FA5}">
                      <a16:colId xmlns:a16="http://schemas.microsoft.com/office/drawing/2014/main" val="2548026831"/>
                    </a:ext>
                  </a:extLst>
                </a:gridCol>
                <a:gridCol w="1670356">
                  <a:extLst>
                    <a:ext uri="{9D8B030D-6E8A-4147-A177-3AD203B41FA5}">
                      <a16:colId xmlns:a16="http://schemas.microsoft.com/office/drawing/2014/main" val="3481677954"/>
                    </a:ext>
                  </a:extLst>
                </a:gridCol>
                <a:gridCol w="1233782">
                  <a:extLst>
                    <a:ext uri="{9D8B030D-6E8A-4147-A177-3AD203B41FA5}">
                      <a16:colId xmlns:a16="http://schemas.microsoft.com/office/drawing/2014/main" val="617421462"/>
                    </a:ext>
                  </a:extLst>
                </a:gridCol>
                <a:gridCol w="1772362">
                  <a:extLst>
                    <a:ext uri="{9D8B030D-6E8A-4147-A177-3AD203B41FA5}">
                      <a16:colId xmlns:a16="http://schemas.microsoft.com/office/drawing/2014/main" val="1535193859"/>
                    </a:ext>
                  </a:extLst>
                </a:gridCol>
                <a:gridCol w="2014071">
                  <a:extLst>
                    <a:ext uri="{9D8B030D-6E8A-4147-A177-3AD203B41FA5}">
                      <a16:colId xmlns:a16="http://schemas.microsoft.com/office/drawing/2014/main" val="3115276413"/>
                    </a:ext>
                  </a:extLst>
                </a:gridCol>
              </a:tblGrid>
              <a:tr h="873459">
                <a:tc>
                  <a:txBody>
                    <a:bodyPr/>
                    <a:lstStyle/>
                    <a:p>
                      <a:pPr algn="ctr" fontAlgn="ctr"/>
                      <a:r>
                        <a:rPr lang="en-US" sz="900">
                          <a:effectLst/>
                        </a:rPr>
                        <a:t>8</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Research on Human-Computer Interaction Intention Recognition Based on EEG and Eye Movement</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MINRUI ZHAO 1 , HONGNI GAO1 , WEI WANG1 , AND JUE QU</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2020</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Intention Recognition</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accuracy</a:t>
                      </a:r>
                      <a:br>
                        <a:rPr lang="en-US" sz="900">
                          <a:effectLst/>
                        </a:rPr>
                      </a:br>
                      <a:r>
                        <a:rPr lang="en-US" sz="900">
                          <a:effectLst/>
                        </a:rPr>
                        <a:t>of 93.54%, and an average recognition accuracy of 89.22%,</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the identification of multiple physiological</a:t>
                      </a:r>
                      <a:br>
                        <a:rPr lang="en-US" sz="900">
                          <a:effectLst/>
                        </a:rPr>
                      </a:br>
                      <a:r>
                        <a:rPr lang="en-US" sz="900">
                          <a:effectLst/>
                        </a:rPr>
                        <a:t>information intentions.</a:t>
                      </a:r>
                      <a:endParaRPr lang="en-US" sz="900">
                        <a:effectLst/>
                        <a:latin typeface="Arial" panose="020B0604020202020204" pitchFamily="34" charset="0"/>
                      </a:endParaRPr>
                    </a:p>
                  </a:txBody>
                  <a:tcPr marL="8660" marR="8660" marT="8660" marB="41570" anchor="ctr"/>
                </a:tc>
                <a:tc>
                  <a:txBody>
                    <a:bodyPr/>
                    <a:lstStyle/>
                    <a:p>
                      <a:pPr algn="ctr" fontAlgn="ctr"/>
                      <a:endParaRPr lang="en-US" sz="900">
                        <a:effectLst/>
                        <a:latin typeface="Arial" panose="020B0604020202020204" pitchFamily="34" charset="0"/>
                      </a:endParaRPr>
                    </a:p>
                  </a:txBody>
                  <a:tcPr marL="8660" marR="8660" marT="8660" marB="41570" anchor="ctr"/>
                </a:tc>
                <a:extLst>
                  <a:ext uri="{0D108BD9-81ED-4DB2-BD59-A6C34878D82A}">
                    <a16:rowId xmlns:a16="http://schemas.microsoft.com/office/drawing/2014/main" val="1339490404"/>
                  </a:ext>
                </a:extLst>
              </a:tr>
              <a:tr h="2001672">
                <a:tc>
                  <a:txBody>
                    <a:bodyPr/>
                    <a:lstStyle/>
                    <a:p>
                      <a:pPr algn="ctr" fontAlgn="ctr"/>
                      <a:r>
                        <a:rPr lang="en-US" sz="900">
                          <a:effectLst/>
                        </a:rPr>
                        <a:t>9</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Context-aware Library Management System using</a:t>
                      </a:r>
                      <a:br>
                        <a:rPr lang="en-US" sz="900">
                          <a:effectLst/>
                        </a:rPr>
                      </a:br>
                      <a:r>
                        <a:rPr lang="en-US" sz="900">
                          <a:effectLst/>
                        </a:rPr>
                        <a:t>Augmented Reality</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Nishant Malhotra</a:t>
                      </a:r>
                      <a:br>
                        <a:rPr lang="en-US" sz="900">
                          <a:effectLst/>
                        </a:rPr>
                      </a:br>
                      <a:r>
                        <a:rPr lang="en-US" sz="900">
                          <a:effectLst/>
                        </a:rPr>
                        <a:t>, Aayushi Singh</a:t>
                      </a:r>
                      <a:br>
                        <a:rPr lang="en-US" sz="900">
                          <a:effectLst/>
                        </a:rPr>
                      </a:br>
                      <a:r>
                        <a:rPr lang="en-US" sz="900">
                          <a:effectLst/>
                        </a:rPr>
                        <a:t>, J. DivyaKrishna</a:t>
                      </a:r>
                      <a:br>
                        <a:rPr lang="en-US" sz="900">
                          <a:effectLst/>
                        </a:rPr>
                      </a:br>
                      <a:r>
                        <a:rPr lang="en-US" sz="900">
                          <a:effectLst/>
                        </a:rPr>
                        <a:t>,</a:t>
                      </a:r>
                      <a:br>
                        <a:rPr lang="en-US" sz="900">
                          <a:effectLst/>
                        </a:rPr>
                      </a:br>
                      <a:r>
                        <a:rPr lang="en-US" sz="900">
                          <a:effectLst/>
                        </a:rPr>
                        <a:t>Kanika Saini</a:t>
                      </a:r>
                      <a:br>
                        <a:rPr lang="en-US" sz="900">
                          <a:effectLst/>
                        </a:rPr>
                      </a:br>
                      <a:r>
                        <a:rPr lang="en-US" sz="900">
                          <a:effectLst/>
                        </a:rPr>
                        <a:t>, Neeraj Gupta</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2018</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detection algorithm</a:t>
                      </a:r>
                      <a:endParaRPr lang="en-US" sz="900">
                        <a:effectLst/>
                        <a:latin typeface="Arial" panose="020B0604020202020204" pitchFamily="34" charset="0"/>
                      </a:endParaRPr>
                    </a:p>
                  </a:txBody>
                  <a:tcPr marL="8660" marR="8660" marT="8660" marB="41570" anchor="ctr"/>
                </a:tc>
                <a:tc>
                  <a:txBody>
                    <a:bodyPr/>
                    <a:lstStyle/>
                    <a:p>
                      <a:pPr algn="ctr" fontAlgn="ct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The major</a:t>
                      </a:r>
                      <a:br>
                        <a:rPr lang="en-US" sz="900">
                          <a:effectLst/>
                        </a:rPr>
                      </a:br>
                      <a:r>
                        <a:rPr lang="en-US" sz="900">
                          <a:effectLst/>
                        </a:rPr>
                        <a:t>benefit of mobile devices for AR is that the technology is ubiquitous and easily</a:t>
                      </a:r>
                      <a:br>
                        <a:rPr lang="en-US" sz="900">
                          <a:effectLst/>
                        </a:rPr>
                      </a:br>
                      <a:r>
                        <a:rPr lang="en-US" sz="900">
                          <a:effectLst/>
                        </a:rPr>
                        <a:t>accessible to consumers.</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the application itself stores the entire model of the library so it may not be</a:t>
                      </a:r>
                      <a:br>
                        <a:rPr lang="en-US" sz="900">
                          <a:effectLst/>
                        </a:rPr>
                      </a:br>
                      <a:r>
                        <a:rPr lang="en-US" sz="900">
                          <a:effectLst/>
                        </a:rPr>
                        <a:t>scalable to larger, real-world libraries. Another limitation is that the system does not</a:t>
                      </a:r>
                      <a:br>
                        <a:rPr lang="en-US" sz="900">
                          <a:effectLst/>
                        </a:rPr>
                      </a:br>
                      <a:r>
                        <a:rPr lang="en-US" sz="900">
                          <a:effectLst/>
                        </a:rPr>
                        <a:t>know the actual location of the book only the position where it is supposed to be</a:t>
                      </a:r>
                      <a:br>
                        <a:rPr lang="en-US" sz="900">
                          <a:effectLst/>
                        </a:rPr>
                      </a:br>
                      <a:r>
                        <a:rPr lang="en-US" sz="900">
                          <a:effectLst/>
                        </a:rPr>
                        <a:t>located.</a:t>
                      </a:r>
                      <a:endParaRPr lang="en-US" sz="900">
                        <a:effectLst/>
                        <a:latin typeface="Arial" panose="020B0604020202020204" pitchFamily="34" charset="0"/>
                      </a:endParaRPr>
                    </a:p>
                  </a:txBody>
                  <a:tcPr marL="8660" marR="8660" marT="8660" marB="41570" anchor="ctr"/>
                </a:tc>
                <a:extLst>
                  <a:ext uri="{0D108BD9-81ED-4DB2-BD59-A6C34878D82A}">
                    <a16:rowId xmlns:a16="http://schemas.microsoft.com/office/drawing/2014/main" val="2113420919"/>
                  </a:ext>
                </a:extLst>
              </a:tr>
              <a:tr h="2001672">
                <a:tc>
                  <a:txBody>
                    <a:bodyPr/>
                    <a:lstStyle/>
                    <a:p>
                      <a:pPr algn="ctr" fontAlgn="ctr"/>
                      <a:r>
                        <a:rPr lang="en-US" sz="900">
                          <a:effectLst/>
                        </a:rPr>
                        <a:t>10</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e-commerce logistics distribution</a:t>
                      </a:r>
                      <a:br>
                        <a:rPr lang="en-US" sz="900">
                          <a:effectLst/>
                        </a:rPr>
                      </a:br>
                      <a:r>
                        <a:rPr lang="en-US" sz="900">
                          <a:effectLst/>
                        </a:rPr>
                        <a:t>path planning based on Improved Genetic</a:t>
                      </a:r>
                      <a:br>
                        <a:rPr lang="en-US" sz="900">
                          <a:effectLst/>
                        </a:rPr>
                      </a:br>
                      <a:r>
                        <a:rPr lang="en-US" sz="900">
                          <a:effectLst/>
                        </a:rPr>
                        <a:t>Algorithm</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Lan Lan</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2022</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hybrid search algorithm</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high accuracy, low error and good</a:t>
                      </a:r>
                      <a:br>
                        <a:rPr lang="en-US" sz="900">
                          <a:effectLst/>
                        </a:rPr>
                      </a:br>
                      <a:r>
                        <a:rPr lang="en-US" sz="900">
                          <a:effectLst/>
                        </a:rPr>
                        <a:t>convergence</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Optimize the</a:t>
                      </a:r>
                      <a:br>
                        <a:rPr lang="en-US" sz="900">
                          <a:effectLst/>
                        </a:rPr>
                      </a:br>
                      <a:r>
                        <a:rPr lang="en-US" sz="900">
                          <a:effectLst/>
                        </a:rPr>
                        <a:t>analysis of e-commerce logistics distribution nodes,</a:t>
                      </a:r>
                      <a:br>
                        <a:rPr lang="en-US" sz="900">
                          <a:effectLst/>
                        </a:rPr>
                      </a:br>
                      <a:r>
                        <a:rPr lang="en-US" sz="900">
                          <a:effectLst/>
                        </a:rPr>
                        <a:t>establish a modern logistics distribution system, and</a:t>
                      </a:r>
                      <a:br>
                        <a:rPr lang="en-US" sz="900">
                          <a:effectLst/>
                        </a:rPr>
                      </a:br>
                      <a:r>
                        <a:rPr lang="en-US" sz="900">
                          <a:effectLst/>
                        </a:rPr>
                        <a:t>optimize the total transportation time and</a:t>
                      </a:r>
                      <a:br>
                        <a:rPr lang="en-US" sz="900">
                          <a:effectLst/>
                        </a:rPr>
                      </a:br>
                      <a:r>
                        <a:rPr lang="en-US" sz="900">
                          <a:effectLst/>
                        </a:rPr>
                        <a:t>transportation cost under the location model of the</a:t>
                      </a:r>
                      <a:br>
                        <a:rPr lang="en-US" sz="900">
                          <a:effectLst/>
                        </a:rPr>
                      </a:br>
                      <a:r>
                        <a:rPr lang="en-US" sz="900">
                          <a:effectLst/>
                        </a:rPr>
                        <a:t>logistics distribution center.</a:t>
                      </a:r>
                      <a:endParaRPr lang="en-US" sz="900">
                        <a:effectLst/>
                        <a:latin typeface="Arial" panose="020B0604020202020204" pitchFamily="34" charset="0"/>
                      </a:endParaRPr>
                    </a:p>
                  </a:txBody>
                  <a:tcPr marL="8660" marR="8660" marT="8660" marB="41570" anchor="ctr"/>
                </a:tc>
                <a:tc>
                  <a:txBody>
                    <a:bodyPr/>
                    <a:lstStyle/>
                    <a:p>
                      <a:pPr algn="ctr" fontAlgn="ctr"/>
                      <a:r>
                        <a:rPr lang="en-US" sz="900">
                          <a:effectLst/>
                        </a:rPr>
                        <a:t>The main disadvantage of this distribution method is that gradually strengthened.</a:t>
                      </a:r>
                      <a:endParaRPr lang="en-US" sz="900">
                        <a:effectLst/>
                        <a:latin typeface="Arial" panose="020B0604020202020204" pitchFamily="34" charset="0"/>
                      </a:endParaRPr>
                    </a:p>
                  </a:txBody>
                  <a:tcPr marL="8660" marR="8660" marT="8660" marB="41570" anchor="ctr"/>
                </a:tc>
                <a:extLst>
                  <a:ext uri="{0D108BD9-81ED-4DB2-BD59-A6C34878D82A}">
                    <a16:rowId xmlns:a16="http://schemas.microsoft.com/office/drawing/2014/main" val="2487595535"/>
                  </a:ext>
                </a:extLst>
              </a:tr>
            </a:tbl>
          </a:graphicData>
        </a:graphic>
      </p:graphicFrame>
    </p:spTree>
    <p:extLst>
      <p:ext uri="{BB962C8B-B14F-4D97-AF65-F5344CB8AC3E}">
        <p14:creationId xmlns:p14="http://schemas.microsoft.com/office/powerpoint/2010/main" val="2609900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4" name="Footer Placeholder 3">
            <a:extLst>
              <a:ext uri="{FF2B5EF4-FFF2-40B4-BE49-F238E27FC236}">
                <a16:creationId xmlns:a16="http://schemas.microsoft.com/office/drawing/2014/main" id="{E9CE3E8F-3700-FE42-BA65-89071D20A786}"/>
              </a:ext>
            </a:extLst>
          </p:cNvPr>
          <p:cNvSpPr>
            <a:spLocks noGrp="1"/>
          </p:cNvSpPr>
          <p:nvPr>
            <p:ph type="ftr" sz="quarter" idx="26"/>
          </p:nvPr>
        </p:nvSpPr>
        <p:spPr>
          <a:xfrm>
            <a:off x="795528" y="6382512"/>
            <a:ext cx="6757416" cy="320040"/>
          </a:xfrm>
        </p:spPr>
        <p:txBody>
          <a:bodyPr vert="horz" lIns="91440" tIns="45720" rIns="91440" bIns="45720" rtlCol="0" anchor="ctr">
            <a:normAutofit/>
          </a:bodyPr>
          <a:lstStyle/>
          <a:p>
            <a:pPr algn="l">
              <a:spcAft>
                <a:spcPts val="600"/>
              </a:spcAft>
            </a:pPr>
            <a:r>
              <a:rPr lang="en-US" kern="1200">
                <a:solidFill>
                  <a:schemeClr val="tx1">
                    <a:tint val="75000"/>
                  </a:schemeClr>
                </a:solidFill>
                <a:latin typeface="+mn-lt"/>
                <a:ea typeface="+mn-ea"/>
                <a:cs typeface="+mn-cs"/>
              </a:rPr>
              <a:t>NCER</a:t>
            </a:r>
          </a:p>
        </p:txBody>
      </p:sp>
      <p:sp>
        <p:nvSpPr>
          <p:cNvPr id="5" name="Slide Number Placeholder 4">
            <a:extLst>
              <a:ext uri="{FF2B5EF4-FFF2-40B4-BE49-F238E27FC236}">
                <a16:creationId xmlns:a16="http://schemas.microsoft.com/office/drawing/2014/main" id="{352A2850-23AF-A249-8907-5DAF2E2D2269}"/>
              </a:ext>
            </a:extLst>
          </p:cNvPr>
          <p:cNvSpPr>
            <a:spLocks noGrp="1"/>
          </p:cNvSpPr>
          <p:nvPr>
            <p:ph type="sldNum" sz="quarter" idx="27"/>
          </p:nvPr>
        </p:nvSpPr>
        <p:spPr>
          <a:xfrm>
            <a:off x="10707624" y="6382512"/>
            <a:ext cx="685800" cy="320040"/>
          </a:xfrm>
        </p:spPr>
        <p:txBody>
          <a:bodyPr vert="horz" lIns="91440" tIns="45720" rIns="91440" bIns="45720" rtlCol="0" anchor="ctr">
            <a:normAutofit/>
          </a:bodyPr>
          <a:lstStyle/>
          <a:p>
            <a:pPr>
              <a:spcAft>
                <a:spcPts val="600"/>
              </a:spcAft>
            </a:pPr>
            <a:fld id="{294A09A9-5501-47C1-A89A-A340965A2BE2}" type="slidenum">
              <a:rPr lang="en-US" smtClean="0">
                <a:solidFill>
                  <a:schemeClr val="tx1">
                    <a:tint val="75000"/>
                  </a:schemeClr>
                </a:solidFill>
              </a:rPr>
              <a:pPr>
                <a:spcAft>
                  <a:spcPts val="600"/>
                </a:spcAft>
              </a:pPr>
              <a:t>17</a:t>
            </a:fld>
            <a:endParaRPr lang="en-US">
              <a:solidFill>
                <a:schemeClr val="tx1">
                  <a:tint val="75000"/>
                </a:schemeClr>
              </a:solidFill>
            </a:endParaRPr>
          </a:p>
        </p:txBody>
      </p:sp>
      <p:graphicFrame>
        <p:nvGraphicFramePr>
          <p:cNvPr id="6" name="Table 5">
            <a:extLst>
              <a:ext uri="{FF2B5EF4-FFF2-40B4-BE49-F238E27FC236}">
                <a16:creationId xmlns:a16="http://schemas.microsoft.com/office/drawing/2014/main" id="{1B2299A3-06E4-165B-4B19-A59E59267999}"/>
              </a:ext>
            </a:extLst>
          </p:cNvPr>
          <p:cNvGraphicFramePr>
            <a:graphicFrameLocks noGrp="1"/>
          </p:cNvGraphicFramePr>
          <p:nvPr>
            <p:extLst>
              <p:ext uri="{D42A27DB-BD31-4B8C-83A1-F6EECF244321}">
                <p14:modId xmlns:p14="http://schemas.microsoft.com/office/powerpoint/2010/main" val="3140500901"/>
              </p:ext>
            </p:extLst>
          </p:nvPr>
        </p:nvGraphicFramePr>
        <p:xfrm>
          <a:off x="726958" y="740723"/>
          <a:ext cx="10738158" cy="5146346"/>
        </p:xfrm>
        <a:graphic>
          <a:graphicData uri="http://schemas.openxmlformats.org/drawingml/2006/table">
            <a:tbl>
              <a:tblPr firstRow="1" bandRow="1">
                <a:tableStyleId>{5C22544A-7EE6-4342-B048-85BDC9FD1C3A}</a:tableStyleId>
              </a:tblPr>
              <a:tblGrid>
                <a:gridCol w="265783">
                  <a:extLst>
                    <a:ext uri="{9D8B030D-6E8A-4147-A177-3AD203B41FA5}">
                      <a16:colId xmlns:a16="http://schemas.microsoft.com/office/drawing/2014/main" val="468899437"/>
                    </a:ext>
                  </a:extLst>
                </a:gridCol>
                <a:gridCol w="1974390">
                  <a:extLst>
                    <a:ext uri="{9D8B030D-6E8A-4147-A177-3AD203B41FA5}">
                      <a16:colId xmlns:a16="http://schemas.microsoft.com/office/drawing/2014/main" val="2274429518"/>
                    </a:ext>
                  </a:extLst>
                </a:gridCol>
                <a:gridCol w="1089518">
                  <a:extLst>
                    <a:ext uri="{9D8B030D-6E8A-4147-A177-3AD203B41FA5}">
                      <a16:colId xmlns:a16="http://schemas.microsoft.com/office/drawing/2014/main" val="4277522245"/>
                    </a:ext>
                  </a:extLst>
                </a:gridCol>
                <a:gridCol w="407363">
                  <a:extLst>
                    <a:ext uri="{9D8B030D-6E8A-4147-A177-3AD203B41FA5}">
                      <a16:colId xmlns:a16="http://schemas.microsoft.com/office/drawing/2014/main" val="1435766440"/>
                    </a:ext>
                  </a:extLst>
                </a:gridCol>
                <a:gridCol w="1078256">
                  <a:extLst>
                    <a:ext uri="{9D8B030D-6E8A-4147-A177-3AD203B41FA5}">
                      <a16:colId xmlns:a16="http://schemas.microsoft.com/office/drawing/2014/main" val="1511534237"/>
                    </a:ext>
                  </a:extLst>
                </a:gridCol>
                <a:gridCol w="405432">
                  <a:extLst>
                    <a:ext uri="{9D8B030D-6E8A-4147-A177-3AD203B41FA5}">
                      <a16:colId xmlns:a16="http://schemas.microsoft.com/office/drawing/2014/main" val="4085363503"/>
                    </a:ext>
                  </a:extLst>
                </a:gridCol>
                <a:gridCol w="2817432">
                  <a:extLst>
                    <a:ext uri="{9D8B030D-6E8A-4147-A177-3AD203B41FA5}">
                      <a16:colId xmlns:a16="http://schemas.microsoft.com/office/drawing/2014/main" val="2577829293"/>
                    </a:ext>
                  </a:extLst>
                </a:gridCol>
                <a:gridCol w="2699984">
                  <a:extLst>
                    <a:ext uri="{9D8B030D-6E8A-4147-A177-3AD203B41FA5}">
                      <a16:colId xmlns:a16="http://schemas.microsoft.com/office/drawing/2014/main" val="4179897963"/>
                    </a:ext>
                  </a:extLst>
                </a:gridCol>
              </a:tblGrid>
              <a:tr h="1414636">
                <a:tc>
                  <a:txBody>
                    <a:bodyPr/>
                    <a:lstStyle/>
                    <a:p>
                      <a:pPr algn="ctr" fontAlgn="ctr"/>
                      <a:r>
                        <a:rPr lang="en-US" sz="900">
                          <a:effectLst/>
                        </a:rPr>
                        <a:t>11</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An Introduction to a Library material management and</a:t>
                      </a:r>
                      <a:br>
                        <a:rPr lang="en-US" sz="900">
                          <a:effectLst/>
                        </a:rPr>
                      </a:br>
                      <a:r>
                        <a:rPr lang="en-US" sz="900">
                          <a:effectLst/>
                        </a:rPr>
                        <a:t>security control system - Radio Frequency ldentification</a:t>
                      </a:r>
                      <a:br>
                        <a:rPr lang="en-US" sz="900">
                          <a:effectLst/>
                        </a:rPr>
                      </a:br>
                      <a:r>
                        <a:rPr lang="en-US" sz="900">
                          <a:effectLst/>
                        </a:rPr>
                        <a:t>(RFID) technology </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Thanuja C. Ranawella</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2016</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automatic identification method</a:t>
                      </a:r>
                      <a:endParaRPr lang="en-US" sz="900">
                        <a:effectLst/>
                        <a:latin typeface="Arial" panose="020B0604020202020204" pitchFamily="34" charset="0"/>
                      </a:endParaRPr>
                    </a:p>
                  </a:txBody>
                  <a:tcPr marL="8688" marR="8688" marT="8688" marB="41704" anchor="ctr"/>
                </a:tc>
                <a:tc>
                  <a:txBody>
                    <a:bodyPr/>
                    <a:lstStyle/>
                    <a:p>
                      <a:pPr algn="ctr" fontAlgn="ct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RFlD has the added advantage that it can also provide</a:t>
                      </a:r>
                      <a:br>
                        <a:rPr lang="en-US" sz="900">
                          <a:effectLst/>
                        </a:rPr>
                      </a:br>
                      <a:r>
                        <a:rPr lang="en-US" sz="900">
                          <a:effectLst/>
                        </a:rPr>
                        <a:t>security for the range of different media on offer in libraries. </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The major drawbacks of RFlD technology is its cost. While the readers and</a:t>
                      </a:r>
                      <a:br>
                        <a:rPr lang="en-US" sz="900">
                          <a:effectLst/>
                        </a:rPr>
                      </a:br>
                      <a:r>
                        <a:rPr lang="en-US" sz="900">
                          <a:effectLst/>
                        </a:rPr>
                        <a:t>gate sensors used to read the information typically cost around Rs. 1 million</a:t>
                      </a:r>
                      <a:br>
                        <a:rPr lang="en-US" sz="900">
                          <a:effectLst/>
                        </a:rPr>
                      </a:br>
                      <a:r>
                        <a:rPr lang="en-US" sz="900">
                          <a:effectLst/>
                        </a:rPr>
                        <a:t>each, the tag costs around Rs. 50.00 each</a:t>
                      </a:r>
                      <a:endParaRPr lang="en-US" sz="900">
                        <a:effectLst/>
                        <a:latin typeface="Arial" panose="020B0604020202020204" pitchFamily="34" charset="0"/>
                      </a:endParaRPr>
                    </a:p>
                  </a:txBody>
                  <a:tcPr marL="8688" marR="8688" marT="8688" marB="41704" anchor="ctr"/>
                </a:tc>
                <a:extLst>
                  <a:ext uri="{0D108BD9-81ED-4DB2-BD59-A6C34878D82A}">
                    <a16:rowId xmlns:a16="http://schemas.microsoft.com/office/drawing/2014/main" val="694161190"/>
                  </a:ext>
                </a:extLst>
              </a:tr>
              <a:tr h="1414636">
                <a:tc>
                  <a:txBody>
                    <a:bodyPr/>
                    <a:lstStyle/>
                    <a:p>
                      <a:pPr algn="ctr" fontAlgn="ctr"/>
                      <a:r>
                        <a:rPr lang="en-US" sz="900">
                          <a:effectLst/>
                        </a:rPr>
                        <a:t>12</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Enactment of Smart Library Management System</a:t>
                      </a:r>
                      <a:br>
                        <a:rPr lang="en-US" sz="900">
                          <a:effectLst/>
                        </a:rPr>
                      </a:br>
                      <a:r>
                        <a:rPr lang="en-US" sz="900">
                          <a:effectLst/>
                        </a:rPr>
                        <a:t>Exercising Ubiquitous Computing </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C. Saranya , Veeramuthu Venkatesh </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2014</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RFID technology and Rule-based</a:t>
                      </a:r>
                      <a:br>
                        <a:rPr lang="en-US" sz="900">
                          <a:effectLst/>
                        </a:rPr>
                      </a:br>
                      <a:r>
                        <a:rPr lang="en-US" sz="900">
                          <a:effectLst/>
                        </a:rPr>
                        <a:t>decision technique</a:t>
                      </a:r>
                      <a:endParaRPr lang="en-US" sz="900">
                        <a:effectLst/>
                        <a:latin typeface="Arial" panose="020B0604020202020204" pitchFamily="34" charset="0"/>
                      </a:endParaRPr>
                    </a:p>
                  </a:txBody>
                  <a:tcPr marL="8688" marR="8688" marT="8688" marB="41704" anchor="ctr"/>
                </a:tc>
                <a:tc>
                  <a:txBody>
                    <a:bodyPr/>
                    <a:lstStyle/>
                    <a:p>
                      <a:pPr algn="ctr" fontAlgn="ct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library stood clearly as the</a:t>
                      </a:r>
                      <a:br>
                        <a:rPr lang="en-US" sz="900">
                          <a:effectLst/>
                        </a:rPr>
                      </a:br>
                      <a:r>
                        <a:rPr lang="en-US" sz="900">
                          <a:effectLst/>
                        </a:rPr>
                        <a:t>first place to “begin” research and offered a number of options within its physical locations</a:t>
                      </a:r>
                      <a:br>
                        <a:rPr lang="en-US" sz="900">
                          <a:effectLst/>
                        </a:rPr>
                      </a:br>
                      <a:r>
                        <a:rPr lang="en-US" sz="900">
                          <a:effectLst/>
                        </a:rPr>
                        <a:t>including “librarian, journal indexes or perhaps the more modern CD ROM”</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limitation is that the system does not</a:t>
                      </a:r>
                      <a:br>
                        <a:rPr lang="en-US" sz="900">
                          <a:effectLst/>
                        </a:rPr>
                      </a:br>
                      <a:r>
                        <a:rPr lang="en-US" sz="900">
                          <a:effectLst/>
                        </a:rPr>
                        <a:t>know the actual location of the book only the position where it is supposed to be</a:t>
                      </a:r>
                      <a:br>
                        <a:rPr lang="en-US" sz="900">
                          <a:effectLst/>
                        </a:rPr>
                      </a:br>
                      <a:r>
                        <a:rPr lang="en-US" sz="900">
                          <a:effectLst/>
                        </a:rPr>
                        <a:t>located.</a:t>
                      </a:r>
                      <a:endParaRPr lang="en-US" sz="900">
                        <a:effectLst/>
                        <a:latin typeface="Arial" panose="020B0604020202020204" pitchFamily="34" charset="0"/>
                      </a:endParaRPr>
                    </a:p>
                  </a:txBody>
                  <a:tcPr marL="8688" marR="8688" marT="8688" marB="41704" anchor="ctr"/>
                </a:tc>
                <a:extLst>
                  <a:ext uri="{0D108BD9-81ED-4DB2-BD59-A6C34878D82A}">
                    <a16:rowId xmlns:a16="http://schemas.microsoft.com/office/drawing/2014/main" val="319393555"/>
                  </a:ext>
                </a:extLst>
              </a:tr>
              <a:tr h="902438">
                <a:tc>
                  <a:txBody>
                    <a:bodyPr/>
                    <a:lstStyle/>
                    <a:p>
                      <a:pPr algn="ctr" fontAlgn="ctr"/>
                      <a:r>
                        <a:rPr lang="en-US" sz="900">
                          <a:effectLst/>
                        </a:rPr>
                        <a:t>13</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A Smart Audit Teaching Case Using CAATs for</a:t>
                      </a:r>
                      <a:br>
                        <a:rPr lang="en-US" sz="900">
                          <a:effectLst/>
                        </a:rPr>
                      </a:br>
                      <a:r>
                        <a:rPr lang="en-US" sz="900">
                          <a:effectLst/>
                        </a:rPr>
                        <a:t>Medicare</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Shi-Ming Huang, Cheng-Han Tsai</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2021</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ML algorithms, AI algorithm</a:t>
                      </a:r>
                      <a:endParaRPr lang="en-US" sz="900">
                        <a:effectLst/>
                        <a:latin typeface="Arial" panose="020B0604020202020204" pitchFamily="34" charset="0"/>
                      </a:endParaRPr>
                    </a:p>
                  </a:txBody>
                  <a:tcPr marL="8688" marR="8688" marT="8688" marB="41704" anchor="ctr"/>
                </a:tc>
                <a:tc>
                  <a:txBody>
                    <a:bodyPr/>
                    <a:lstStyle/>
                    <a:p>
                      <a:pPr algn="ctr" fontAlgn="ct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Used by parents to detect kids behaviour</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Can be misused to gain restricted information</a:t>
                      </a:r>
                      <a:endParaRPr lang="en-US" sz="900">
                        <a:effectLst/>
                        <a:latin typeface="Arial" panose="020B0604020202020204" pitchFamily="34" charset="0"/>
                      </a:endParaRPr>
                    </a:p>
                  </a:txBody>
                  <a:tcPr marL="8688" marR="8688" marT="8688" marB="41704" anchor="ctr"/>
                </a:tc>
                <a:extLst>
                  <a:ext uri="{0D108BD9-81ED-4DB2-BD59-A6C34878D82A}">
                    <a16:rowId xmlns:a16="http://schemas.microsoft.com/office/drawing/2014/main" val="2859992299"/>
                  </a:ext>
                </a:extLst>
              </a:tr>
              <a:tr h="1414636">
                <a:tc>
                  <a:txBody>
                    <a:bodyPr/>
                    <a:lstStyle/>
                    <a:p>
                      <a:pPr algn="ctr" fontAlgn="ctr"/>
                      <a:r>
                        <a:rPr lang="en-US" sz="900">
                          <a:effectLst/>
                        </a:rPr>
                        <a:t>14</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A Divide-and-Conquer Approach to Recommendation</a:t>
                      </a:r>
                      <a:br>
                        <a:rPr lang="en-US" sz="900">
                          <a:effectLst/>
                        </a:rPr>
                      </a:br>
                      <a:r>
                        <a:rPr lang="en-US" sz="900">
                          <a:effectLst/>
                        </a:rPr>
                        <a:t>Based on Repeat Purchase Behaviors of Users in</a:t>
                      </a:r>
                      <a:br>
                        <a:rPr lang="en-US" sz="900">
                          <a:effectLst/>
                        </a:rPr>
                      </a:br>
                      <a:r>
                        <a:rPr lang="en-US" sz="900">
                          <a:effectLst/>
                        </a:rPr>
                        <a:t>Community E-Commerce</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Jun Wu, Yuanyuan Li, Li Shi, Liping Yang, Xiaxia Niu and Wen Zhang</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2022</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Divide-and-Conquer</a:t>
                      </a:r>
                      <a:endParaRPr lang="en-US" sz="900">
                        <a:effectLst/>
                        <a:latin typeface="Arial" panose="020B0604020202020204" pitchFamily="34" charset="0"/>
                      </a:endParaRPr>
                    </a:p>
                  </a:txBody>
                  <a:tcPr marL="8688" marR="8688" marT="8688" marB="41704" anchor="ctr"/>
                </a:tc>
                <a:tc>
                  <a:txBody>
                    <a:bodyPr/>
                    <a:lstStyle/>
                    <a:p>
                      <a:pPr algn="ctr" fontAlgn="ct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The advantage of the nearest neighborhood algorithms is that they are easy to</a:t>
                      </a:r>
                      <a:br>
                        <a:rPr lang="en-US" sz="900">
                          <a:effectLst/>
                        </a:rPr>
                      </a:br>
                      <a:r>
                        <a:rPr lang="en-US" sz="900">
                          <a:effectLst/>
                        </a:rPr>
                        <a:t>implement in real practice because of their simple mathematical form and consolidated</a:t>
                      </a:r>
                      <a:br>
                        <a:rPr lang="en-US" sz="900">
                          <a:effectLst/>
                        </a:rPr>
                      </a:br>
                      <a:r>
                        <a:rPr lang="en-US" sz="900">
                          <a:effectLst/>
                        </a:rPr>
                        <a:t>intuitiveness.</a:t>
                      </a:r>
                      <a:endParaRPr lang="en-US" sz="900">
                        <a:effectLst/>
                        <a:latin typeface="Arial" panose="020B0604020202020204" pitchFamily="34" charset="0"/>
                      </a:endParaRPr>
                    </a:p>
                  </a:txBody>
                  <a:tcPr marL="8688" marR="8688" marT="8688" marB="41704" anchor="ctr"/>
                </a:tc>
                <a:tc>
                  <a:txBody>
                    <a:bodyPr/>
                    <a:lstStyle/>
                    <a:p>
                      <a:pPr algn="ctr" fontAlgn="ctr"/>
                      <a:r>
                        <a:rPr lang="en-US" sz="900">
                          <a:effectLst/>
                        </a:rPr>
                        <a:t>its disadvantage is that the precision of rating prediction is reduced.</a:t>
                      </a:r>
                      <a:endParaRPr lang="en-US" sz="900">
                        <a:effectLst/>
                        <a:latin typeface="Arial" panose="020B0604020202020204" pitchFamily="34" charset="0"/>
                      </a:endParaRPr>
                    </a:p>
                  </a:txBody>
                  <a:tcPr marL="8688" marR="8688" marT="8688" marB="41704" anchor="ctr"/>
                </a:tc>
                <a:extLst>
                  <a:ext uri="{0D108BD9-81ED-4DB2-BD59-A6C34878D82A}">
                    <a16:rowId xmlns:a16="http://schemas.microsoft.com/office/drawing/2014/main" val="118680031"/>
                  </a:ext>
                </a:extLst>
              </a:tr>
            </a:tbl>
          </a:graphicData>
        </a:graphic>
      </p:graphicFrame>
    </p:spTree>
    <p:extLst>
      <p:ext uri="{BB962C8B-B14F-4D97-AF65-F5344CB8AC3E}">
        <p14:creationId xmlns:p14="http://schemas.microsoft.com/office/powerpoint/2010/main" val="3091136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t>Conclusion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lnSpcReduction="10000"/>
          </a:bodyPr>
          <a:lstStyle/>
          <a:p>
            <a:r>
              <a:rPr lang="en-US" sz="1800" dirty="0">
                <a:ea typeface="+mn-lt"/>
                <a:cs typeface="+mn-lt"/>
              </a:rPr>
              <a:t>The purpose of a library management system is to operate a library with efficiency and at reduced costs. The system being entirely automated streamlines all the tasks involved in operations of the library. The activities of book purchasing, cataloging, indexing, circulation recording and stock checking are done by the software. Such software eliminates the need for repetitive manual work and minimizes the chances of errors.</a:t>
            </a:r>
          </a:p>
          <a:p>
            <a:r>
              <a:rPr lang="en-US" sz="1800" dirty="0">
                <a:ea typeface="+mn-lt"/>
                <a:cs typeface="+mn-lt"/>
              </a:rPr>
              <a:t>The library management system software makes the library a smart one by organizing the books systematically by author, title and subject. This enables users to search for books quickly and effortlessly.</a:t>
            </a:r>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NCER</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18</a:t>
            </a:fld>
            <a:endParaRPr lang="en-US" dirty="0"/>
          </a:p>
        </p:txBody>
      </p:sp>
    </p:spTree>
    <p:extLst>
      <p:ext uri="{BB962C8B-B14F-4D97-AF65-F5344CB8AC3E}">
        <p14:creationId xmlns:p14="http://schemas.microsoft.com/office/powerpoint/2010/main" val="407808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09915" y="209282"/>
            <a:ext cx="9779183" cy="917733"/>
          </a:xfrm>
        </p:spPr>
        <p:txBody>
          <a:bodyPr/>
          <a:lstStyle/>
          <a:p>
            <a:r>
              <a:rPr lang="en-US" dirty="0"/>
              <a:t>REFERENCE</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126448" y="1013050"/>
            <a:ext cx="11675814" cy="5146809"/>
          </a:xfrm>
        </p:spPr>
        <p:txBody>
          <a:bodyPr vert="horz" lIns="91440" tIns="45720" rIns="91440" bIns="45720" rtlCol="0" anchor="t">
            <a:noAutofit/>
          </a:bodyPr>
          <a:lstStyle/>
          <a:p>
            <a:pPr marL="342900" indent="-342900">
              <a:buAutoNum type="arabicPeriod"/>
            </a:pPr>
            <a:endParaRPr lang="en-US" sz="1800" dirty="0">
              <a:ea typeface="+mn-lt"/>
              <a:cs typeface="+mn-lt"/>
            </a:endParaRPr>
          </a:p>
          <a:p>
            <a:pPr marL="342900" indent="-342900">
              <a:buAutoNum type="arabicPeriod"/>
            </a:pPr>
            <a:r>
              <a:rPr lang="en-US" sz="1800" dirty="0">
                <a:ea typeface="+mn-lt"/>
                <a:cs typeface="+mn-lt"/>
              </a:rPr>
              <a:t>Aguirre, C., </a:t>
            </a:r>
            <a:r>
              <a:rPr lang="en-US" sz="1800" dirty="0" err="1">
                <a:ea typeface="+mn-lt"/>
                <a:cs typeface="+mn-lt"/>
              </a:rPr>
              <a:t>Harrigian</a:t>
            </a:r>
            <a:r>
              <a:rPr lang="en-US" sz="1800" dirty="0">
                <a:ea typeface="+mn-lt"/>
                <a:cs typeface="+mn-lt"/>
              </a:rPr>
              <a:t>, K., and </a:t>
            </a:r>
            <a:r>
              <a:rPr lang="en-US" sz="1800" dirty="0" err="1">
                <a:ea typeface="+mn-lt"/>
                <a:cs typeface="+mn-lt"/>
              </a:rPr>
              <a:t>Dredze</a:t>
            </a:r>
            <a:r>
              <a:rPr lang="en-US" sz="1800" dirty="0">
                <a:ea typeface="+mn-lt"/>
                <a:cs typeface="+mn-lt"/>
              </a:rPr>
              <a:t>, M. (2021). “Gender and racial fairness in depression research using social media.” in EACL 2021—16th Conference of the European Chapter of the Association for Computational Linguistics, Proceedings of the Conference. 2932–2949. April 21–23, 2021. </a:t>
            </a:r>
          </a:p>
          <a:p>
            <a:pPr marL="342900" indent="-342900">
              <a:buAutoNum type="arabicPeriod"/>
            </a:pPr>
            <a:r>
              <a:rPr lang="en-US" sz="1800" dirty="0">
                <a:ea typeface="+mn-lt"/>
                <a:cs typeface="+mn-lt"/>
              </a:rPr>
              <a:t>Akram, U., Ansari, A. R., Fu, G., and Junaid, M. (2020). Feeling hungry? let’s order through mobile! Examining the fast food mobile commerce in China. J. Retail. </a:t>
            </a:r>
            <a:r>
              <a:rPr lang="en-US" sz="1800" dirty="0" err="1">
                <a:ea typeface="+mn-lt"/>
                <a:cs typeface="+mn-lt"/>
              </a:rPr>
              <a:t>Consum</a:t>
            </a:r>
            <a:r>
              <a:rPr lang="en-US" sz="1800" dirty="0">
                <a:ea typeface="+mn-lt"/>
                <a:cs typeface="+mn-lt"/>
              </a:rPr>
              <a:t>. Serv. 56:102142. </a:t>
            </a:r>
            <a:r>
              <a:rPr lang="en-US" sz="1800" dirty="0" err="1">
                <a:ea typeface="+mn-lt"/>
                <a:cs typeface="+mn-lt"/>
              </a:rPr>
              <a:t>doi</a:t>
            </a:r>
            <a:r>
              <a:rPr lang="en-US" sz="1800" dirty="0">
                <a:ea typeface="+mn-lt"/>
                <a:cs typeface="+mn-lt"/>
              </a:rPr>
              <a:t>: 10.1016/j.jretconser.2020.102142 Akram, U., Hui, P., Khan, M. K., </a:t>
            </a:r>
            <a:r>
              <a:rPr lang="en-US" sz="1800" dirty="0" err="1">
                <a:ea typeface="+mn-lt"/>
                <a:cs typeface="+mn-lt"/>
              </a:rPr>
              <a:t>Saduzai</a:t>
            </a:r>
            <a:r>
              <a:rPr lang="en-US" sz="1800" dirty="0">
                <a:ea typeface="+mn-lt"/>
                <a:cs typeface="+mn-lt"/>
              </a:rPr>
              <a:t>, S. K., </a:t>
            </a:r>
          </a:p>
          <a:p>
            <a:pPr marL="342900" indent="-342900">
              <a:buAutoNum type="arabicPeriod"/>
            </a:pPr>
            <a:r>
              <a:rPr lang="en-US" sz="1800" dirty="0">
                <a:ea typeface="+mn-lt"/>
                <a:cs typeface="+mn-lt"/>
              </a:rPr>
              <a:t>Akram, Z., and Bhati, M. H. (2017). The plight of humanity: online impulse shopping in China. Hum. Syst. Manag. 36, 73–90. </a:t>
            </a:r>
            <a:r>
              <a:rPr lang="en-US" sz="1800" dirty="0" err="1">
                <a:ea typeface="+mn-lt"/>
                <a:cs typeface="+mn-lt"/>
              </a:rPr>
              <a:t>doi</a:t>
            </a:r>
            <a:r>
              <a:rPr lang="en-US" sz="1800" dirty="0">
                <a:ea typeface="+mn-lt"/>
                <a:cs typeface="+mn-lt"/>
              </a:rPr>
              <a:t>: 10.3233/HSM-171768 Akram, U., Hui, P., Khan, M. K., Tanveer, Y., Mehmood, K., and Ahmad, W. (2018). How website quality affects online impulse buying. Asia Pac. J. Mark. </a:t>
            </a:r>
            <a:r>
              <a:rPr lang="en-US" sz="1800" dirty="0" err="1">
                <a:ea typeface="+mn-lt"/>
                <a:cs typeface="+mn-lt"/>
              </a:rPr>
              <a:t>Logist</a:t>
            </a:r>
            <a:r>
              <a:rPr lang="en-US" sz="1800" dirty="0">
                <a:ea typeface="+mn-lt"/>
                <a:cs typeface="+mn-lt"/>
              </a:rPr>
              <a:t>. 30, 235–256. </a:t>
            </a:r>
            <a:r>
              <a:rPr lang="en-US" sz="1800" dirty="0" err="1">
                <a:ea typeface="+mn-lt"/>
                <a:cs typeface="+mn-lt"/>
              </a:rPr>
              <a:t>doi</a:t>
            </a:r>
            <a:r>
              <a:rPr lang="en-US" sz="1800" dirty="0">
                <a:ea typeface="+mn-lt"/>
                <a:cs typeface="+mn-lt"/>
              </a:rPr>
              <a:t>: 10.1108/APJML-04-2017-0073.</a:t>
            </a:r>
            <a:endParaRPr lang="en-US" sz="1800" dirty="0"/>
          </a:p>
          <a:p>
            <a:pPr marL="342900" indent="-342900">
              <a:buAutoNum type="arabicPeriod"/>
            </a:pPr>
            <a:r>
              <a:rPr lang="en-US" sz="1800" dirty="0">
                <a:ea typeface="+mn-lt"/>
                <a:cs typeface="+mn-lt"/>
              </a:rPr>
              <a:t>K. Weerts, W. Vermeulen and S. </a:t>
            </a:r>
            <a:r>
              <a:rPr lang="en-US" sz="1800" dirty="0" err="1">
                <a:ea typeface="+mn-lt"/>
                <a:cs typeface="+mn-lt"/>
              </a:rPr>
              <a:t>Witjes</a:t>
            </a:r>
            <a:r>
              <a:rPr lang="en-US" sz="1800" dirty="0">
                <a:ea typeface="+mn-lt"/>
                <a:cs typeface="+mn-lt"/>
              </a:rPr>
              <a:t>, “On corporate sustainability integration research: Analyzing corporate leaders’ experiences and academic learnings from an organizational culture perspective,” Journal of Cleaner Production, vol. 203, no. 4, pp. 1201–1215, 2018.</a:t>
            </a:r>
          </a:p>
          <a:p>
            <a:pPr marL="342900" indent="-342900">
              <a:buAutoNum type="arabicPeriod"/>
            </a:pPr>
            <a:r>
              <a:rPr lang="en-US" sz="1800" dirty="0">
                <a:ea typeface="+mn-lt"/>
                <a:cs typeface="+mn-lt"/>
              </a:rPr>
              <a:t>M. M. Fouad, A. I. El-</a:t>
            </a:r>
            <a:r>
              <a:rPr lang="en-US" sz="1800" dirty="0" err="1">
                <a:ea typeface="+mn-lt"/>
                <a:cs typeface="+mn-lt"/>
              </a:rPr>
              <a:t>Desouky</a:t>
            </a:r>
            <a:r>
              <a:rPr lang="en-US" sz="1800" dirty="0">
                <a:ea typeface="+mn-lt"/>
                <a:cs typeface="+mn-lt"/>
              </a:rPr>
              <a:t>, R. Al-Hajj and E.-S. M. El-</a:t>
            </a:r>
            <a:r>
              <a:rPr lang="en-US" sz="1800" dirty="0" err="1">
                <a:ea typeface="+mn-lt"/>
                <a:cs typeface="+mn-lt"/>
              </a:rPr>
              <a:t>Kenawy</a:t>
            </a:r>
            <a:r>
              <a:rPr lang="en-US" sz="1800" dirty="0">
                <a:ea typeface="+mn-lt"/>
                <a:cs typeface="+mn-lt"/>
              </a:rPr>
              <a:t>, “Dynamic group-based cooperative optimization algorithm,” IEEE Access, vol. 8, pp. 148378–148403, 2020. </a:t>
            </a:r>
            <a:endParaRPr lang="en-US" sz="1800" dirty="0"/>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NCER</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dirty="0" smtClean="0"/>
              <a:pPr/>
              <a:t>19</a:t>
            </a:fld>
            <a:endParaRPr lang="en-US" dirty="0"/>
          </a:p>
        </p:txBody>
      </p:sp>
    </p:spTree>
    <p:extLst>
      <p:ext uri="{BB962C8B-B14F-4D97-AF65-F5344CB8AC3E}">
        <p14:creationId xmlns:p14="http://schemas.microsoft.com/office/powerpoint/2010/main" val="2721508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lnSpcReduction="10000"/>
          </a:bodyPr>
          <a:lstStyle/>
          <a:p>
            <a:r>
              <a:rPr lang="en-US" sz="1800" dirty="0">
                <a:ea typeface="+mn-lt"/>
                <a:cs typeface="+mn-lt"/>
              </a:rPr>
              <a:t>The purpose of a library management system is to operate a library with efficiency and at reduced costs. The system being entirely automated streamlines all the tasks involved in operations of the library. The activities of book purchasing, cataloging, indexing, circulation recording and stock checking are done by the software. Such software eliminates the need for repetitive manual work and minimizes the chances of errors.</a:t>
            </a:r>
          </a:p>
          <a:p>
            <a:r>
              <a:rPr lang="en-US" sz="1800" dirty="0">
                <a:ea typeface="+mn-lt"/>
                <a:cs typeface="+mn-lt"/>
              </a:rPr>
              <a:t>The library management system software makes the library a smart one by organizing the books systematically by author, title and subject. This enables users to search for books quickly and effortlessly.</a:t>
            </a:r>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4038600" y="6356350"/>
            <a:ext cx="4114800" cy="365125"/>
          </a:xfrm>
        </p:spPr>
        <p:txBody>
          <a:bodyPr/>
          <a:lstStyle/>
          <a:p>
            <a:r>
              <a:rPr lang="en-US" dirty="0"/>
              <a:t>NCER</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126448" y="465698"/>
            <a:ext cx="11675814" cy="5865879"/>
          </a:xfrm>
        </p:spPr>
        <p:txBody>
          <a:bodyPr vert="horz" lIns="91440" tIns="45720" rIns="91440" bIns="45720" rtlCol="0" anchor="t">
            <a:noAutofit/>
          </a:bodyPr>
          <a:lstStyle/>
          <a:p>
            <a:r>
              <a:rPr lang="en-US" sz="1800" dirty="0">
                <a:ea typeface="+mn-lt"/>
                <a:cs typeface="+mn-lt"/>
              </a:rPr>
              <a:t>5.   A. Ibrahim, S. Mohammed, H. A. Ali and S. E. Hussein, “Breast cancer segmentation from thermal images based on chaotic </a:t>
            </a:r>
            <a:r>
              <a:rPr lang="en-US" sz="1800" dirty="0" err="1">
                <a:ea typeface="+mn-lt"/>
                <a:cs typeface="+mn-lt"/>
              </a:rPr>
              <a:t>salp</a:t>
            </a:r>
            <a:r>
              <a:rPr lang="en-US" sz="1800" dirty="0">
                <a:ea typeface="+mn-lt"/>
                <a:cs typeface="+mn-lt"/>
              </a:rPr>
              <a:t> swarm algorithm,” IEEE Access, vol. 8, no. 1, pp. 122121–122134, 2020. </a:t>
            </a:r>
            <a:endParaRPr lang="en-US" sz="2400" dirty="0"/>
          </a:p>
          <a:p>
            <a:r>
              <a:rPr lang="en-US" sz="1800" dirty="0">
                <a:ea typeface="+mn-lt"/>
                <a:cs typeface="+mn-lt"/>
              </a:rPr>
              <a:t>6.   M. M. Eid, E.-S. M. El-</a:t>
            </a:r>
            <a:r>
              <a:rPr lang="en-US" sz="1800" dirty="0" err="1">
                <a:ea typeface="+mn-lt"/>
                <a:cs typeface="+mn-lt"/>
              </a:rPr>
              <a:t>Kenawy</a:t>
            </a:r>
            <a:r>
              <a:rPr lang="en-US" sz="1800" dirty="0">
                <a:ea typeface="+mn-lt"/>
                <a:cs typeface="+mn-lt"/>
              </a:rPr>
              <a:t> and A. Ibrahim, “Anemia estimation for covid-19 patients using a machine learning model,” Journal of Computer Science and Information Systems, vol. 17, no. 11, pp. 1–7, 2021.</a:t>
            </a:r>
          </a:p>
          <a:p>
            <a:r>
              <a:rPr lang="en-US" sz="1800" dirty="0">
                <a:ea typeface="+mn-lt"/>
                <a:cs typeface="+mn-lt"/>
              </a:rPr>
              <a:t>7.    H. R. Hussien, E.-S. M. El-</a:t>
            </a:r>
            <a:r>
              <a:rPr lang="en-US" sz="1800" dirty="0" err="1">
                <a:ea typeface="+mn-lt"/>
                <a:cs typeface="+mn-lt"/>
              </a:rPr>
              <a:t>Kenawy</a:t>
            </a:r>
            <a:r>
              <a:rPr lang="en-US" sz="1800" dirty="0">
                <a:ea typeface="+mn-lt"/>
                <a:cs typeface="+mn-lt"/>
              </a:rPr>
              <a:t> and A. I. El-</a:t>
            </a:r>
            <a:r>
              <a:rPr lang="en-US" sz="1800" dirty="0" err="1">
                <a:ea typeface="+mn-lt"/>
                <a:cs typeface="+mn-lt"/>
              </a:rPr>
              <a:t>Desouky</a:t>
            </a:r>
            <a:r>
              <a:rPr lang="en-US" sz="1800" dirty="0">
                <a:ea typeface="+mn-lt"/>
                <a:cs typeface="+mn-lt"/>
              </a:rPr>
              <a:t>, “EEG channel selection using a modified grey wolf optimizer,” European Journal of Electrical Engineering and Computer Science, vol. 5, no. 1, pp. 17–24, 2021.</a:t>
            </a:r>
          </a:p>
          <a:p>
            <a:r>
              <a:rPr lang="en-US" sz="1800" dirty="0">
                <a:ea typeface="+mn-lt"/>
                <a:cs typeface="+mn-lt"/>
              </a:rPr>
              <a:t>8.    E.-S. M. El-</a:t>
            </a:r>
            <a:r>
              <a:rPr lang="en-US" sz="1800" dirty="0" err="1">
                <a:ea typeface="+mn-lt"/>
                <a:cs typeface="+mn-lt"/>
              </a:rPr>
              <a:t>Kenawy</a:t>
            </a:r>
            <a:r>
              <a:rPr lang="en-US" sz="1800" dirty="0">
                <a:ea typeface="+mn-lt"/>
                <a:cs typeface="+mn-lt"/>
              </a:rPr>
              <a:t>, S. </a:t>
            </a:r>
            <a:r>
              <a:rPr lang="en-US" sz="1800" dirty="0" err="1">
                <a:ea typeface="+mn-lt"/>
                <a:cs typeface="+mn-lt"/>
              </a:rPr>
              <a:t>Mirjalili</a:t>
            </a:r>
            <a:r>
              <a:rPr lang="en-US" sz="1800" dirty="0">
                <a:ea typeface="+mn-lt"/>
                <a:cs typeface="+mn-lt"/>
              </a:rPr>
              <a:t>, A. </a:t>
            </a:r>
            <a:r>
              <a:rPr lang="en-US" sz="1800" dirty="0" err="1">
                <a:ea typeface="+mn-lt"/>
                <a:cs typeface="+mn-lt"/>
              </a:rPr>
              <a:t>M.Alrahmawy</a:t>
            </a:r>
            <a:r>
              <a:rPr lang="en-US" sz="1800" dirty="0">
                <a:ea typeface="+mn-lt"/>
                <a:cs typeface="+mn-lt"/>
              </a:rPr>
              <a:t> and M. El-Said, “Advanced meta-heuristics, convolutional neural networks, and feature selectors for efficient COVID-19 x-ray chest image classification,” IEEE Access, vol. 9, pp. 36019–36037, 2021.</a:t>
            </a:r>
          </a:p>
          <a:p>
            <a:r>
              <a:rPr lang="en-US" sz="1800" dirty="0">
                <a:ea typeface="+mn-lt"/>
                <a:cs typeface="+mn-lt"/>
              </a:rPr>
              <a:t>9.    A. Ibrahim, M. </a:t>
            </a:r>
            <a:r>
              <a:rPr lang="en-US" sz="1800" dirty="0" err="1">
                <a:ea typeface="+mn-lt"/>
                <a:cs typeface="+mn-lt"/>
              </a:rPr>
              <a:t>Noshy</a:t>
            </a:r>
            <a:r>
              <a:rPr lang="en-US" sz="1800" dirty="0">
                <a:ea typeface="+mn-lt"/>
                <a:cs typeface="+mn-lt"/>
              </a:rPr>
              <a:t>, H. A. Ali and M. Badawy, “PAPSO: A </a:t>
            </a:r>
            <a:r>
              <a:rPr lang="en-US" sz="1800" dirty="0" err="1">
                <a:ea typeface="+mn-lt"/>
                <a:cs typeface="+mn-lt"/>
              </a:rPr>
              <a:t>poweraware</a:t>
            </a:r>
            <a:r>
              <a:rPr lang="en-US" sz="1800" dirty="0">
                <a:ea typeface="+mn-lt"/>
                <a:cs typeface="+mn-lt"/>
              </a:rPr>
              <a:t> VM placement technique based on particle swarm optimization,” IEEE Access, vol. 8, no. 1, pp. 81747–81764, 2020.</a:t>
            </a:r>
          </a:p>
          <a:p>
            <a:r>
              <a:rPr lang="en-US" sz="1800" dirty="0">
                <a:ea typeface="+mn-lt"/>
                <a:cs typeface="+mn-lt"/>
              </a:rPr>
              <a:t>10.   M. </a:t>
            </a:r>
            <a:r>
              <a:rPr lang="en-US" sz="1800" dirty="0" err="1">
                <a:ea typeface="+mn-lt"/>
                <a:cs typeface="+mn-lt"/>
              </a:rPr>
              <a:t>Noshy</a:t>
            </a:r>
            <a:r>
              <a:rPr lang="en-US" sz="1800" dirty="0">
                <a:ea typeface="+mn-lt"/>
                <a:cs typeface="+mn-lt"/>
              </a:rPr>
              <a:t>, A. Ibrahim and H. Arafat Ali, “Optimization of live virtual machine migration in cloud computing: A survey and future directions,” Journal of Network and Computer Applications, vol. 110, no. 2, pp. 1–10, 2018.</a:t>
            </a:r>
          </a:p>
          <a:p>
            <a:r>
              <a:rPr lang="en-US" sz="1800" dirty="0">
                <a:ea typeface="+mn-lt"/>
                <a:cs typeface="+mn-lt"/>
              </a:rPr>
              <a:t>11.   H. Hassan, A. I. El-</a:t>
            </a:r>
            <a:r>
              <a:rPr lang="en-US" sz="1800" dirty="0" err="1">
                <a:ea typeface="+mn-lt"/>
                <a:cs typeface="+mn-lt"/>
              </a:rPr>
              <a:t>Desouky</a:t>
            </a:r>
            <a:r>
              <a:rPr lang="en-US" sz="1800" dirty="0">
                <a:ea typeface="+mn-lt"/>
                <a:cs typeface="+mn-lt"/>
              </a:rPr>
              <a:t>, A. Ibrahim, E. M. El-</a:t>
            </a:r>
            <a:r>
              <a:rPr lang="en-US" sz="1800" dirty="0" err="1">
                <a:ea typeface="+mn-lt"/>
                <a:cs typeface="+mn-lt"/>
              </a:rPr>
              <a:t>Kenawy</a:t>
            </a:r>
            <a:r>
              <a:rPr lang="en-US" sz="1800" dirty="0">
                <a:ea typeface="+mn-lt"/>
                <a:cs typeface="+mn-lt"/>
              </a:rPr>
              <a:t> and R. </a:t>
            </a:r>
            <a:r>
              <a:rPr lang="en-US" sz="1800" dirty="0" err="1">
                <a:ea typeface="+mn-lt"/>
                <a:cs typeface="+mn-lt"/>
              </a:rPr>
              <a:t>Arnous</a:t>
            </a:r>
            <a:r>
              <a:rPr lang="en-US" sz="1800" dirty="0">
                <a:ea typeface="+mn-lt"/>
                <a:cs typeface="+mn-lt"/>
              </a:rPr>
              <a:t>, “Enhanced QoS-based model for trust assessment in cloud computing environment,” IEEE Access, vol. 8, no. 1, pp. 43752– 43763, 2020. [24] H. Banerjee, G. </a:t>
            </a:r>
            <a:r>
              <a:rPr lang="en-US" sz="1800" dirty="0" err="1">
                <a:ea typeface="+mn-lt"/>
                <a:cs typeface="+mn-lt"/>
              </a:rPr>
              <a:t>Saparia</a:t>
            </a:r>
            <a:r>
              <a:rPr lang="en-US" sz="1800" dirty="0">
                <a:ea typeface="+mn-lt"/>
                <a:cs typeface="+mn-lt"/>
              </a:rPr>
              <a:t>, V. Ganapathy, P. Garg and V. M. </a:t>
            </a:r>
            <a:r>
              <a:rPr lang="en-US" sz="1800" dirty="0" err="1">
                <a:ea typeface="+mn-lt"/>
                <a:cs typeface="+mn-lt"/>
              </a:rPr>
              <a:t>Shenbagaraman</a:t>
            </a:r>
            <a:r>
              <a:rPr lang="en-US" sz="1800" dirty="0">
                <a:ea typeface="+mn-lt"/>
                <a:cs typeface="+mn-lt"/>
              </a:rPr>
              <a:t>, “Time series dataset for risk assessment in supply chain networks,” Mendeley Data, vol. V2, 2019. https://doi.10.17632/ gystn6d3r4.2.</a:t>
            </a:r>
          </a:p>
          <a:p>
            <a:endParaRPr lang="en-US" sz="1800" dirty="0">
              <a:ea typeface="+mn-lt"/>
              <a:cs typeface="+mn-lt"/>
            </a:endParaRPr>
          </a:p>
          <a:p>
            <a:pPr marL="342900" indent="-342900">
              <a:buFont typeface="Wingdings" panose="020B0604020202020204" pitchFamily="34" charset="0"/>
              <a:buChar char="Ø"/>
            </a:pPr>
            <a:endParaRPr lang="en-US" sz="1800" dirty="0"/>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NCER</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dirty="0" smtClean="0"/>
              <a:pPr/>
              <a:t>20</a:t>
            </a:fld>
            <a:endParaRPr lang="en-US" dirty="0"/>
          </a:p>
        </p:txBody>
      </p:sp>
    </p:spTree>
    <p:extLst>
      <p:ext uri="{BB962C8B-B14F-4D97-AF65-F5344CB8AC3E}">
        <p14:creationId xmlns:p14="http://schemas.microsoft.com/office/powerpoint/2010/main" val="7886250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F7155EE-B7CA-410D-EF9C-80ADECA8AD7B}"/>
              </a:ext>
            </a:extLst>
          </p:cNvPr>
          <p:cNvSpPr>
            <a:spLocks noGrp="1"/>
          </p:cNvSpPr>
          <p:nvPr>
            <p:ph type="ftr" sz="quarter" idx="3"/>
          </p:nvPr>
        </p:nvSpPr>
        <p:spPr/>
        <p:txBody>
          <a:bodyPr/>
          <a:lstStyle/>
          <a:p>
            <a:r>
              <a:rPr lang="en-US" dirty="0"/>
              <a:t>NCER</a:t>
            </a:r>
          </a:p>
        </p:txBody>
      </p:sp>
      <p:sp>
        <p:nvSpPr>
          <p:cNvPr id="10" name="Slide Number Placeholder 9">
            <a:extLst>
              <a:ext uri="{FF2B5EF4-FFF2-40B4-BE49-F238E27FC236}">
                <a16:creationId xmlns:a16="http://schemas.microsoft.com/office/drawing/2014/main" id="{49712CA0-7944-83B1-1B66-E9C16738550D}"/>
              </a:ext>
            </a:extLst>
          </p:cNvPr>
          <p:cNvSpPr>
            <a:spLocks noGrp="1"/>
          </p:cNvSpPr>
          <p:nvPr>
            <p:ph type="sldNum" sz="quarter" idx="4"/>
          </p:nvPr>
        </p:nvSpPr>
        <p:spPr/>
        <p:txBody>
          <a:bodyPr/>
          <a:lstStyle/>
          <a:p>
            <a:fld id="{294A09A9-5501-47C1-A89A-A340965A2BE2}" type="slidenum">
              <a:rPr lang="en-US" smtClean="0"/>
              <a:pPr/>
              <a:t>21</a:t>
            </a:fld>
            <a:endParaRPr lang="en-US" dirty="0"/>
          </a:p>
        </p:txBody>
      </p:sp>
      <p:sp>
        <p:nvSpPr>
          <p:cNvPr id="11" name="TextBox 10">
            <a:extLst>
              <a:ext uri="{FF2B5EF4-FFF2-40B4-BE49-F238E27FC236}">
                <a16:creationId xmlns:a16="http://schemas.microsoft.com/office/drawing/2014/main" id="{E539965E-0DD6-3F62-C252-EB0B1D74BB7C}"/>
              </a:ext>
            </a:extLst>
          </p:cNvPr>
          <p:cNvSpPr txBox="1"/>
          <p:nvPr/>
        </p:nvSpPr>
        <p:spPr>
          <a:xfrm>
            <a:off x="241465" y="370114"/>
            <a:ext cx="11253849" cy="3956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dirty="0">
                <a:ea typeface="+mn-lt"/>
                <a:cs typeface="+mn-lt"/>
              </a:rPr>
              <a:t>12.   E. M. Hassib, A. I. El-</a:t>
            </a:r>
            <a:r>
              <a:rPr lang="en-US" dirty="0" err="1">
                <a:ea typeface="+mn-lt"/>
                <a:cs typeface="+mn-lt"/>
              </a:rPr>
              <a:t>Desouky</a:t>
            </a:r>
            <a:r>
              <a:rPr lang="en-US" dirty="0">
                <a:ea typeface="+mn-lt"/>
                <a:cs typeface="+mn-lt"/>
              </a:rPr>
              <a:t>, E. M. El-</a:t>
            </a:r>
            <a:r>
              <a:rPr lang="en-US" dirty="0" err="1">
                <a:ea typeface="+mn-lt"/>
                <a:cs typeface="+mn-lt"/>
              </a:rPr>
              <a:t>Kenawy</a:t>
            </a:r>
            <a:r>
              <a:rPr lang="en-US" dirty="0">
                <a:ea typeface="+mn-lt"/>
                <a:cs typeface="+mn-lt"/>
              </a:rPr>
              <a:t> and S. M. El-</a:t>
            </a:r>
            <a:r>
              <a:rPr lang="en-US" dirty="0" err="1">
                <a:ea typeface="+mn-lt"/>
                <a:cs typeface="+mn-lt"/>
              </a:rPr>
              <a:t>Ghamrawy</a:t>
            </a:r>
            <a:r>
              <a:rPr lang="en-US" dirty="0">
                <a:ea typeface="+mn-lt"/>
                <a:cs typeface="+mn-lt"/>
              </a:rPr>
              <a:t>, “An imbalanced big data mining framework for improving optimization algorithms performance,” IEEE Access, vol. 7, no. 1, pp. 170774–170795, 2019.</a:t>
            </a:r>
          </a:p>
          <a:p>
            <a:pPr>
              <a:lnSpc>
                <a:spcPct val="90000"/>
              </a:lnSpc>
              <a:spcBef>
                <a:spcPts val="1000"/>
              </a:spcBef>
            </a:pPr>
            <a:r>
              <a:rPr lang="en-US" dirty="0">
                <a:ea typeface="+mn-lt"/>
                <a:cs typeface="+mn-lt"/>
              </a:rPr>
              <a:t>13.   E. M. Hassib, A. I. El-</a:t>
            </a:r>
            <a:r>
              <a:rPr lang="en-US" dirty="0" err="1">
                <a:ea typeface="+mn-lt"/>
                <a:cs typeface="+mn-lt"/>
              </a:rPr>
              <a:t>Desouky</a:t>
            </a:r>
            <a:r>
              <a:rPr lang="en-US" dirty="0">
                <a:ea typeface="+mn-lt"/>
                <a:cs typeface="+mn-lt"/>
              </a:rPr>
              <a:t>, L. M. Labib and E.-S. M. T. El-</a:t>
            </a:r>
            <a:r>
              <a:rPr lang="en-US" dirty="0" err="1">
                <a:ea typeface="+mn-lt"/>
                <a:cs typeface="+mn-lt"/>
              </a:rPr>
              <a:t>Kenawy</a:t>
            </a:r>
            <a:r>
              <a:rPr lang="en-US" dirty="0">
                <a:ea typeface="+mn-lt"/>
                <a:cs typeface="+mn-lt"/>
              </a:rPr>
              <a:t>, “WOA + BRNN: An imbalanced big data classification framework using whale optimization and deep neural network,” Soft Computing, vol. 24, no. 8, pp. 5573–5592, 2020.</a:t>
            </a:r>
            <a:endParaRPr lang="en-US" dirty="0">
              <a:solidFill>
                <a:srgbClr val="000000"/>
              </a:solidFill>
              <a:cs typeface="Arial"/>
            </a:endParaRPr>
          </a:p>
          <a:p>
            <a:pPr>
              <a:lnSpc>
                <a:spcPct val="90000"/>
              </a:lnSpc>
              <a:spcBef>
                <a:spcPts val="1000"/>
              </a:spcBef>
            </a:pPr>
            <a:endParaRPr lang="en-US" dirty="0">
              <a:solidFill>
                <a:srgbClr val="000000"/>
              </a:solidFill>
              <a:cs typeface="Arial"/>
            </a:endParaRPr>
          </a:p>
          <a:p>
            <a:pPr>
              <a:lnSpc>
                <a:spcPct val="90000"/>
              </a:lnSpc>
              <a:spcBef>
                <a:spcPts val="1000"/>
              </a:spcBef>
            </a:pPr>
            <a:r>
              <a:rPr lang="en-US" dirty="0">
                <a:solidFill>
                  <a:srgbClr val="0563C1"/>
                </a:solidFill>
                <a:cs typeface="Arial"/>
              </a:rPr>
              <a:t>14.   </a:t>
            </a:r>
            <a:r>
              <a:rPr lang="en-US" dirty="0">
                <a:solidFill>
                  <a:srgbClr val="0563C1"/>
                </a:solidFill>
                <a:cs typeface="Arial"/>
                <a:hlinkClick r:id="rId2"/>
              </a:rPr>
              <a:t>https://www.slideshare.net/assassine/library-management-system-125728337</a:t>
            </a:r>
            <a:r>
              <a:rPr lang="en-US" dirty="0">
                <a:cs typeface="Arial"/>
                <a:hlinkClick r:id="rId2"/>
              </a:rPr>
              <a:t>​</a:t>
            </a:r>
            <a:endParaRPr lang="en-US"/>
          </a:p>
          <a:p>
            <a:pPr>
              <a:lnSpc>
                <a:spcPct val="90000"/>
              </a:lnSpc>
              <a:spcBef>
                <a:spcPts val="1000"/>
              </a:spcBef>
            </a:pPr>
            <a:endParaRPr lang="en-US" dirty="0">
              <a:solidFill>
                <a:srgbClr val="000000"/>
              </a:solidFill>
              <a:cs typeface="Arial"/>
            </a:endParaRPr>
          </a:p>
          <a:p>
            <a:r>
              <a:rPr lang="en-US" dirty="0">
                <a:solidFill>
                  <a:srgbClr val="0563C1"/>
                </a:solidFill>
                <a:cs typeface="Arial"/>
                <a:hlinkClick r:id="rId3">
                  <a:extLst>
                    <a:ext uri="{A12FA001-AC4F-418D-AE19-62706E023703}">
                      <ahyp:hlinkClr xmlns:ahyp="http://schemas.microsoft.com/office/drawing/2018/hyperlinkcolor" val="tx"/>
                    </a:ext>
                  </a:extLst>
                </a:hlinkClick>
              </a:rPr>
              <a:t>15.   https</a:t>
            </a:r>
            <a:r>
              <a:rPr lang="en-US" dirty="0">
                <a:solidFill>
                  <a:srgbClr val="0563C1"/>
                </a:solidFill>
                <a:cs typeface="Arial"/>
                <a:hlinkClick r:id="rId3">
                  <a:extLst>
                    <a:ext uri="{A12FA001-AC4F-418D-AE19-62706E023703}">
                      <ahyp:hlinkClr xmlns:ahyp="http://schemas.microsoft.com/office/drawing/2018/hyperlinkcolor" val="tx"/>
                    </a:ext>
                  </a:extLst>
                </a:hlinkClick>
              </a:rPr>
              <a:t>://www.skoolbeep.com/blog/library-management-system/</a:t>
            </a:r>
            <a:r>
              <a:rPr lang="en-US" dirty="0">
                <a:cs typeface="Arial"/>
              </a:rPr>
              <a:t>​</a:t>
            </a:r>
          </a:p>
          <a:p>
            <a:endParaRPr lang="en-US" dirty="0">
              <a:solidFill>
                <a:srgbClr val="0563C1"/>
              </a:solidFill>
              <a:cs typeface="Arial"/>
            </a:endParaRPr>
          </a:p>
          <a:p>
            <a:r>
              <a:rPr lang="en-US" dirty="0">
                <a:solidFill>
                  <a:srgbClr val="0563C1"/>
                </a:solidFill>
                <a:cs typeface="Arial"/>
                <a:hlinkClick r:id="rId4">
                  <a:extLst>
                    <a:ext uri="{A12FA001-AC4F-418D-AE19-62706E023703}">
                      <ahyp:hlinkClr xmlns:ahyp="http://schemas.microsoft.com/office/drawing/2018/hyperlinkcolor" val="tx"/>
                    </a:ext>
                  </a:extLst>
                </a:hlinkClick>
              </a:rPr>
              <a:t>16.   https</a:t>
            </a:r>
            <a:r>
              <a:rPr lang="en-US" dirty="0">
                <a:solidFill>
                  <a:srgbClr val="0563C1"/>
                </a:solidFill>
                <a:cs typeface="Arial"/>
                <a:hlinkClick r:id="rId4">
                  <a:extLst>
                    <a:ext uri="{A12FA001-AC4F-418D-AE19-62706E023703}">
                      <ahyp:hlinkClr xmlns:ahyp="http://schemas.microsoft.com/office/drawing/2018/hyperlinkcolor" val="tx"/>
                    </a:ext>
                  </a:extLst>
                </a:hlinkClick>
              </a:rPr>
              <a:t>://www.freestudentprojects.com/studentprojectreport/project-srs/library-management-system-project-srs-document/</a:t>
            </a:r>
            <a:endParaRPr lang="en-US" dirty="0"/>
          </a:p>
        </p:txBody>
      </p:sp>
    </p:spTree>
    <p:extLst>
      <p:ext uri="{BB962C8B-B14F-4D97-AF65-F5344CB8AC3E}">
        <p14:creationId xmlns:p14="http://schemas.microsoft.com/office/powerpoint/2010/main" val="33733933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1167493" y="3602038"/>
            <a:ext cx="6220277" cy="2247219"/>
          </a:xfrm>
        </p:spPr>
        <p:txBody>
          <a:bodyPr vert="horz" lIns="91440" tIns="45720" rIns="91440" bIns="45720" rtlCol="0" anchor="t">
            <a:normAutofit/>
          </a:bodyPr>
          <a:lstStyle/>
          <a:p>
            <a:r>
              <a:rPr lang="en-US" dirty="0"/>
              <a:t>Nikhil Lodha</a:t>
            </a:r>
          </a:p>
          <a:p>
            <a:r>
              <a:rPr lang="en-US" dirty="0"/>
              <a:t>TE-CSE</a:t>
            </a:r>
          </a:p>
          <a:p>
            <a:r>
              <a:rPr lang="en-US" dirty="0"/>
              <a:t>A-36</a:t>
            </a:r>
          </a:p>
          <a:p>
            <a:r>
              <a:rPr lang="en-US" b="1" dirty="0"/>
              <a:t>SUBMITTED TO:- </a:t>
            </a:r>
            <a:r>
              <a:rPr lang="en-US" dirty="0"/>
              <a:t>Prof. D.V. </a:t>
            </a:r>
            <a:r>
              <a:rPr lang="en-US" dirty="0" err="1"/>
              <a:t>Dhawase</a:t>
            </a:r>
          </a:p>
        </p:txBody>
      </p:sp>
    </p:spTree>
    <p:extLst>
      <p:ext uri="{BB962C8B-B14F-4D97-AF65-F5344CB8AC3E}">
        <p14:creationId xmlns:p14="http://schemas.microsoft.com/office/powerpoint/2010/main" val="926184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3">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8" descr="Graphical user interface&#10;&#10;Description automatically generated">
            <a:extLst>
              <a:ext uri="{FF2B5EF4-FFF2-40B4-BE49-F238E27FC236}">
                <a16:creationId xmlns:a16="http://schemas.microsoft.com/office/drawing/2014/main" id="{9B28CCDC-DFC5-1EC7-8A2F-F132F7F86EBF}"/>
              </a:ext>
            </a:extLst>
          </p:cNvPr>
          <p:cNvPicPr>
            <a:picLocks noChangeAspect="1"/>
          </p:cNvPicPr>
          <p:nvPr/>
        </p:nvPicPr>
        <p:blipFill>
          <a:blip r:embed="rId2"/>
          <a:stretch>
            <a:fillRect/>
          </a:stretch>
        </p:blipFill>
        <p:spPr>
          <a:xfrm>
            <a:off x="5693397" y="2683806"/>
            <a:ext cx="6096053" cy="3416364"/>
          </a:xfrm>
          <a:prstGeom prst="rect">
            <a:avLst/>
          </a:prstGeom>
        </p:spPr>
      </p:pic>
      <p:sp>
        <p:nvSpPr>
          <p:cNvPr id="31" name="Freeform: Shape 25">
            <a:extLst>
              <a:ext uri="{FF2B5EF4-FFF2-40B4-BE49-F238E27FC236}">
                <a16:creationId xmlns:a16="http://schemas.microsoft.com/office/drawing/2014/main" id="{64965EAE-E41A-435F-B993-07E824B6C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0"/>
            <a:ext cx="7539895"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27">
            <a:extLst>
              <a:ext uri="{FF2B5EF4-FFF2-40B4-BE49-F238E27FC236}">
                <a16:creationId xmlns:a16="http://schemas.microsoft.com/office/drawing/2014/main" id="{152F8994-E6D4-4311-9548-C3607BC436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7092985"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487278" y="695993"/>
            <a:ext cx="5529943" cy="1325563"/>
          </a:xfrm>
        </p:spPr>
        <p:txBody>
          <a:bodyPr vert="horz" lIns="91440" tIns="45720" rIns="91440" bIns="45720" rtlCol="0" anchor="ctr">
            <a:normAutofit/>
          </a:bodyPr>
          <a:lstStyle/>
          <a:p>
            <a:r>
              <a:rPr lang="en-US" sz="4400" kern="1200">
                <a:solidFill>
                  <a:schemeClr val="tx1"/>
                </a:solidFill>
                <a:latin typeface="+mj-lt"/>
                <a:ea typeface="+mj-ea"/>
                <a:cs typeface="+mj-cs"/>
              </a:rPr>
              <a:t>PROJECT DOMAIN:- WEB DEVELOPMENT </a:t>
            </a:r>
          </a:p>
        </p:txBody>
      </p:sp>
      <p:sp>
        <p:nvSpPr>
          <p:cNvPr id="7" name="Text Placeholder 6">
            <a:extLst>
              <a:ext uri="{FF2B5EF4-FFF2-40B4-BE49-F238E27FC236}">
                <a16:creationId xmlns:a16="http://schemas.microsoft.com/office/drawing/2014/main" id="{BAF2B0BE-182F-2A70-749C-4FC251762C83}"/>
              </a:ext>
            </a:extLst>
          </p:cNvPr>
          <p:cNvSpPr>
            <a:spLocks noGrp="1"/>
          </p:cNvSpPr>
          <p:nvPr>
            <p:ph type="body" idx="1"/>
          </p:nvPr>
        </p:nvSpPr>
        <p:spPr>
          <a:xfrm>
            <a:off x="741607" y="3006188"/>
            <a:ext cx="4718450" cy="1049124"/>
          </a:xfrm>
        </p:spPr>
        <p:txBody>
          <a:bodyPr vert="horz" lIns="91440" tIns="45720" rIns="91440" bIns="45720" rtlCol="0" anchor="t">
            <a:normAutofit fontScale="92500"/>
          </a:bodyPr>
          <a:lstStyle/>
          <a:p>
            <a:pPr>
              <a:lnSpc>
                <a:spcPct val="90000"/>
              </a:lnSpc>
            </a:pPr>
            <a:r>
              <a:rPr lang="en-US" sz="3600" b="1" dirty="0">
                <a:solidFill>
                  <a:schemeClr val="tx1"/>
                </a:solidFill>
              </a:rPr>
              <a:t>TITLE:-</a:t>
            </a:r>
            <a:endParaRPr lang="en-US" sz="3600">
              <a:solidFill>
                <a:schemeClr val="tx1"/>
              </a:solidFill>
            </a:endParaRPr>
          </a:p>
          <a:p>
            <a:pPr>
              <a:lnSpc>
                <a:spcPct val="90000"/>
              </a:lnSpc>
            </a:pPr>
            <a:r>
              <a:rPr lang="en-US" sz="2600" dirty="0">
                <a:solidFill>
                  <a:schemeClr val="tx1"/>
                </a:solidFill>
              </a:rPr>
              <a:t>LIBRARY MANAGEMENT SYSTEM</a:t>
            </a:r>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5116286" y="6356350"/>
            <a:ext cx="4550228" cy="365125"/>
          </a:xfrm>
        </p:spPr>
        <p:txBody>
          <a:bodyPr vert="horz" lIns="91440" tIns="45720" rIns="91440" bIns="45720" rtlCol="0" anchor="ctr">
            <a:normAutofit/>
          </a:bodyPr>
          <a:lstStyle/>
          <a:p>
            <a:pPr algn="l">
              <a:spcAft>
                <a:spcPts val="600"/>
              </a:spcAft>
            </a:pPr>
            <a:r>
              <a:rPr lang="en-US" kern="1200">
                <a:solidFill>
                  <a:schemeClr val="bg1">
                    <a:alpha val="80000"/>
                  </a:schemeClr>
                </a:solidFill>
                <a:latin typeface="+mn-lt"/>
                <a:ea typeface="+mn-ea"/>
                <a:cs typeface="+mn-cs"/>
              </a:rPr>
              <a:t>NCER</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43456" y="6356350"/>
            <a:ext cx="1110343" cy="365125"/>
          </a:xfrm>
        </p:spPr>
        <p:txBody>
          <a:bodyPr vert="horz" lIns="91440" tIns="45720" rIns="91440" bIns="45720" rtlCol="0" anchor="ctr">
            <a:normAutofit/>
          </a:bodyPr>
          <a:lstStyle/>
          <a:p>
            <a:pPr>
              <a:spcAft>
                <a:spcPts val="600"/>
              </a:spcAft>
            </a:pPr>
            <a:fld id="{294A09A9-5501-47C1-A89A-A340965A2BE2}" type="slidenum">
              <a:rPr lang="en-US">
                <a:solidFill>
                  <a:schemeClr val="bg1">
                    <a:alpha val="80000"/>
                  </a:schemeClr>
                </a:solidFill>
              </a:rPr>
              <a:pPr>
                <a:spcAft>
                  <a:spcPts val="600"/>
                </a:spcAft>
              </a:pPr>
              <a:t>3</a:t>
            </a:fld>
            <a:endParaRPr lang="en-US">
              <a:solidFill>
                <a:schemeClr val="bg1">
                  <a:alpha val="80000"/>
                </a:schemeClr>
              </a:solidFill>
            </a:endParaRPr>
          </a:p>
        </p:txBody>
      </p:sp>
    </p:spTree>
    <p:extLst>
      <p:ext uri="{BB962C8B-B14F-4D97-AF65-F5344CB8AC3E}">
        <p14:creationId xmlns:p14="http://schemas.microsoft.com/office/powerpoint/2010/main" val="5167768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509AA3-0DEA-A24B-4274-FA14E667E185}"/>
              </a:ext>
            </a:extLst>
          </p:cNvPr>
          <p:cNvSpPr>
            <a:spLocks noGrp="1"/>
          </p:cNvSpPr>
          <p:nvPr>
            <p:ph type="title"/>
          </p:nvPr>
        </p:nvSpPr>
        <p:spPr>
          <a:xfrm>
            <a:off x="6513788" y="161209"/>
            <a:ext cx="4840010" cy="1807305"/>
          </a:xfrm>
        </p:spPr>
        <p:txBody>
          <a:bodyPr>
            <a:normAutofit/>
          </a:bodyPr>
          <a:lstStyle/>
          <a:p>
            <a:r>
              <a:rPr lang="en-US" dirty="0"/>
              <a:t>PROBLEM STATEMENT</a:t>
            </a:r>
          </a:p>
        </p:txBody>
      </p:sp>
      <p:pic>
        <p:nvPicPr>
          <p:cNvPr id="7" name="Picture 6" descr="A top view of books with different cover colours">
            <a:extLst>
              <a:ext uri="{FF2B5EF4-FFF2-40B4-BE49-F238E27FC236}">
                <a16:creationId xmlns:a16="http://schemas.microsoft.com/office/drawing/2014/main" id="{C7891FDA-90D0-9825-3398-FE04F78802A2}"/>
              </a:ext>
            </a:extLst>
          </p:cNvPr>
          <p:cNvPicPr>
            <a:picLocks noChangeAspect="1"/>
          </p:cNvPicPr>
          <p:nvPr/>
        </p:nvPicPr>
        <p:blipFill rotWithShape="1">
          <a:blip r:embed="rId2"/>
          <a:srcRect l="6636" r="4185" b="1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97C58BC0-2053-823D-6A9D-2A43CA8ADEA9}"/>
              </a:ext>
            </a:extLst>
          </p:cNvPr>
          <p:cNvSpPr>
            <a:spLocks noGrp="1"/>
          </p:cNvSpPr>
          <p:nvPr>
            <p:ph idx="1"/>
          </p:nvPr>
        </p:nvSpPr>
        <p:spPr>
          <a:xfrm>
            <a:off x="6513788" y="2955776"/>
            <a:ext cx="5677136" cy="1804511"/>
          </a:xfrm>
        </p:spPr>
        <p:txBody>
          <a:bodyPr vert="horz" lIns="91440" tIns="45720" rIns="91440" bIns="45720" rtlCol="0" anchor="t">
            <a:normAutofit/>
          </a:bodyPr>
          <a:lstStyle/>
          <a:p>
            <a:pPr marL="457200" indent="-457200">
              <a:buFont typeface="Wingdings,Sans-Serif"/>
              <a:buChar char="ü"/>
            </a:pPr>
            <a:r>
              <a:rPr lang="en-US" sz="2400" dirty="0">
                <a:ea typeface="+mn-lt"/>
                <a:cs typeface="+mn-lt"/>
              </a:rPr>
              <a:t>More Accuracy</a:t>
            </a:r>
          </a:p>
          <a:p>
            <a:pPr marL="457200" indent="-457200">
              <a:buFont typeface="Wingdings,Sans-Serif"/>
              <a:buChar char="ü"/>
            </a:pPr>
            <a:r>
              <a:rPr lang="en-US" sz="2400" dirty="0">
                <a:ea typeface="+mn-lt"/>
                <a:cs typeface="+mn-lt"/>
              </a:rPr>
              <a:t>Both teacher and student can issue books</a:t>
            </a:r>
          </a:p>
          <a:p>
            <a:pPr marL="457200" indent="-457200">
              <a:buFont typeface="Wingdings,Sans-Serif"/>
              <a:buChar char="ü"/>
            </a:pPr>
            <a:r>
              <a:rPr lang="en-US" sz="2400" dirty="0">
                <a:ea typeface="+mn-lt"/>
                <a:cs typeface="+mn-lt"/>
              </a:rPr>
              <a:t>Book wise search can be performed</a:t>
            </a:r>
          </a:p>
          <a:p>
            <a:pPr>
              <a:lnSpc>
                <a:spcPct val="120000"/>
              </a:lnSpc>
            </a:pPr>
            <a:endParaRPr lang="en-US" sz="2400" dirty="0"/>
          </a:p>
        </p:txBody>
      </p:sp>
      <p:sp>
        <p:nvSpPr>
          <p:cNvPr id="4" name="Footer Placeholder 3">
            <a:extLst>
              <a:ext uri="{FF2B5EF4-FFF2-40B4-BE49-F238E27FC236}">
                <a16:creationId xmlns:a16="http://schemas.microsoft.com/office/drawing/2014/main" id="{49C6C0C7-24DA-89B7-BFCA-3D74EB7818B2}"/>
              </a:ext>
            </a:extLst>
          </p:cNvPr>
          <p:cNvSpPr>
            <a:spLocks noGrp="1"/>
          </p:cNvSpPr>
          <p:nvPr>
            <p:ph type="ftr" sz="quarter" idx="3"/>
          </p:nvPr>
        </p:nvSpPr>
        <p:spPr>
          <a:xfrm>
            <a:off x="4038600" y="6356350"/>
            <a:ext cx="4114800" cy="365125"/>
          </a:xfrm>
        </p:spPr>
        <p:txBody>
          <a:bodyPr>
            <a:normAutofit/>
          </a:bodyPr>
          <a:lstStyle/>
          <a:p>
            <a:pPr>
              <a:spcAft>
                <a:spcPts val="600"/>
              </a:spcAft>
            </a:pPr>
            <a:r>
              <a:rPr lang="en-US" dirty="0"/>
              <a:t>NCER</a:t>
            </a:r>
            <a:endParaRPr lang="en-US"/>
          </a:p>
        </p:txBody>
      </p:sp>
      <p:sp>
        <p:nvSpPr>
          <p:cNvPr id="5" name="Slide Number Placeholder 4">
            <a:extLst>
              <a:ext uri="{FF2B5EF4-FFF2-40B4-BE49-F238E27FC236}">
                <a16:creationId xmlns:a16="http://schemas.microsoft.com/office/drawing/2014/main" id="{EF760BB2-7EAF-E8CC-EC59-92082FFF3A0D}"/>
              </a:ext>
            </a:extLst>
          </p:cNvPr>
          <p:cNvSpPr>
            <a:spLocks noGrp="1"/>
          </p:cNvSpPr>
          <p:nvPr>
            <p:ph type="sldNum" sz="quarter" idx="4"/>
          </p:nvPr>
        </p:nvSpPr>
        <p:spPr>
          <a:xfrm>
            <a:off x="8610600" y="6356350"/>
            <a:ext cx="2743200" cy="365125"/>
          </a:xfrm>
        </p:spPr>
        <p:txBody>
          <a:bodyPr>
            <a:normAutofit/>
          </a:bodyPr>
          <a:lstStyle/>
          <a:p>
            <a:pPr>
              <a:spcAft>
                <a:spcPts val="600"/>
              </a:spcAft>
            </a:pPr>
            <a:fld id="{294A09A9-5501-47C1-A89A-A340965A2BE2}" type="slidenum">
              <a:rPr lang="en-US" smtClean="0"/>
              <a:pPr>
                <a:spcAft>
                  <a:spcPts val="600"/>
                </a:spcAft>
              </a:pPr>
              <a:t>4</a:t>
            </a:fld>
            <a:endParaRPr lang="en-US"/>
          </a:p>
        </p:txBody>
      </p:sp>
    </p:spTree>
    <p:extLst>
      <p:ext uri="{BB962C8B-B14F-4D97-AF65-F5344CB8AC3E}">
        <p14:creationId xmlns:p14="http://schemas.microsoft.com/office/powerpoint/2010/main" val="2302377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207076" y="291934"/>
            <a:ext cx="9779183" cy="900031"/>
          </a:xfrm>
        </p:spPr>
        <p:txBody>
          <a:bodyPr/>
          <a:lstStyle/>
          <a:p>
            <a:pPr algn="ctr"/>
            <a:r>
              <a:rPr lang="en-US" dirty="0"/>
              <a:t>ABSTRACT</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207077" y="1107026"/>
            <a:ext cx="9779182" cy="5197592"/>
          </a:xfrm>
        </p:spPr>
        <p:txBody>
          <a:bodyPr vert="horz" lIns="91440" tIns="45720" rIns="91440" bIns="45720" rtlCol="0" anchor="t">
            <a:normAutofit fontScale="77500" lnSpcReduction="20000"/>
          </a:bodyPr>
          <a:lstStyle/>
          <a:p>
            <a:endParaRPr lang="en-US" dirty="0"/>
          </a:p>
          <a:p>
            <a:r>
              <a:rPr lang="en-US" dirty="0">
                <a:ea typeface="+mn-lt"/>
                <a:cs typeface="+mn-lt"/>
              </a:rPr>
              <a:t>The library management system software makes the library a smart one by organizing the books systematically by author, title and subject. This enables users to search for books quickly and effortlessly.</a:t>
            </a:r>
          </a:p>
          <a:p>
            <a:endParaRPr lang="en-US" dirty="0">
              <a:ea typeface="+mn-lt"/>
              <a:cs typeface="+mn-lt"/>
            </a:endParaRPr>
          </a:p>
          <a:p>
            <a:r>
              <a:rPr lang="en-US" dirty="0">
                <a:ea typeface="+mn-lt"/>
                <a:cs typeface="+mn-lt"/>
              </a:rPr>
              <a:t>The system saves time for both the user and the librarian. With just a click the user can search for the books available in the library. The librarian can answer queries with ease regarding the availability of books. Adding, removing or editing the database is a simple process. Adding new members or cancelling existing memberships can be done with ease.</a:t>
            </a:r>
            <a:br>
              <a:rPr lang="en-US" dirty="0">
                <a:ea typeface="+mn-lt"/>
                <a:cs typeface="+mn-lt"/>
              </a:rPr>
            </a:br>
            <a:endParaRPr lang="en-US" dirty="0">
              <a:ea typeface="+mn-lt"/>
              <a:cs typeface="+mn-lt"/>
            </a:endParaRPr>
          </a:p>
          <a:p>
            <a:r>
              <a:rPr lang="en-US" dirty="0">
                <a:ea typeface="+mn-lt"/>
                <a:cs typeface="+mn-lt"/>
              </a:rPr>
              <a:t>Stock checking and verification of books in the library can be done within a few hours. The automated system saves a considerable amount of time as opposed to the manual system.</a:t>
            </a:r>
            <a:br>
              <a:rPr lang="en-US" dirty="0">
                <a:ea typeface="+mn-lt"/>
                <a:cs typeface="+mn-lt"/>
              </a:rPr>
            </a:br>
            <a:endParaRPr lang="en-US" dirty="0">
              <a:ea typeface="+mn-lt"/>
              <a:cs typeface="+mn-lt"/>
            </a:endParaRPr>
          </a:p>
          <a:p>
            <a:r>
              <a:rPr lang="en-US" dirty="0">
                <a:ea typeface="+mn-lt"/>
                <a:cs typeface="+mn-lt"/>
              </a:rPr>
              <a:t>Students need access to authentic information. An advanced organized library is an integral part of any educational institution. In this digital age a web based library management system would be ideal for students who can access the library’s database on their smartphones.</a:t>
            </a:r>
            <a:endParaRPr lang="en-US"/>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5</a:t>
            </a:fld>
            <a:endParaRPr lang="en-US" dirty="0"/>
          </a:p>
        </p:txBody>
      </p:sp>
      <p:sp>
        <p:nvSpPr>
          <p:cNvPr id="11" name="Footer Placeholder 10">
            <a:extLst>
              <a:ext uri="{FF2B5EF4-FFF2-40B4-BE49-F238E27FC236}">
                <a16:creationId xmlns:a16="http://schemas.microsoft.com/office/drawing/2014/main" id="{05988AB1-D042-196C-23A6-FFCA6ED8B4A8}"/>
              </a:ext>
            </a:extLst>
          </p:cNvPr>
          <p:cNvSpPr>
            <a:spLocks noGrp="1"/>
          </p:cNvSpPr>
          <p:nvPr>
            <p:ph type="ftr" sz="quarter" idx="3"/>
          </p:nvPr>
        </p:nvSpPr>
        <p:spPr/>
        <p:txBody>
          <a:bodyPr/>
          <a:lstStyle/>
          <a:p>
            <a:r>
              <a:rPr lang="en-US" dirty="0"/>
              <a:t>NCER</a:t>
            </a:r>
            <a:endParaRPr lang="en-US"/>
          </a:p>
        </p:txBody>
      </p:sp>
    </p:spTree>
    <p:extLst>
      <p:ext uri="{BB962C8B-B14F-4D97-AF65-F5344CB8AC3E}">
        <p14:creationId xmlns:p14="http://schemas.microsoft.com/office/powerpoint/2010/main" val="1325608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02378" y="1000023"/>
            <a:ext cx="7334483" cy="992250"/>
          </a:xfrm>
        </p:spPr>
        <p:txBody>
          <a:bodyPr/>
          <a:lstStyle/>
          <a:p>
            <a:r>
              <a:rPr lang="en-US" dirty="0"/>
              <a:t>OBJECTIVES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subTitle" idx="1"/>
          </p:nvPr>
        </p:nvSpPr>
        <p:spPr>
          <a:xfrm>
            <a:off x="544039" y="2193206"/>
            <a:ext cx="7285002" cy="3502766"/>
          </a:xfrm>
        </p:spPr>
        <p:txBody>
          <a:bodyPr vert="horz" lIns="91440" tIns="45720" rIns="91440" bIns="45720" rtlCol="0" anchor="t">
            <a:normAutofit lnSpcReduction="10000"/>
          </a:bodyPr>
          <a:lstStyle/>
          <a:p>
            <a:pPr marL="457200" indent="-457200">
              <a:buFont typeface="Wingdings" panose="020B0604020202020204" pitchFamily="34" charset="0"/>
              <a:buChar char="ü"/>
            </a:pPr>
            <a:r>
              <a:rPr lang="en-US" dirty="0"/>
              <a:t>More Accuracy</a:t>
            </a:r>
          </a:p>
          <a:p>
            <a:pPr marL="457200" indent="-457200">
              <a:buFont typeface="Wingdings" panose="020B0604020202020204" pitchFamily="34" charset="0"/>
              <a:buChar char="ü"/>
            </a:pPr>
            <a:r>
              <a:rPr lang="en-US" dirty="0"/>
              <a:t>Speed Improvement</a:t>
            </a:r>
          </a:p>
          <a:p>
            <a:pPr marL="457200" indent="-457200">
              <a:buFont typeface="Wingdings" panose="020B0604020202020204" pitchFamily="34" charset="0"/>
              <a:buChar char="ü"/>
            </a:pPr>
            <a:r>
              <a:rPr lang="en-US" dirty="0"/>
              <a:t>Book wise search can be performed</a:t>
            </a:r>
          </a:p>
          <a:p>
            <a:pPr marL="457200" indent="-457200">
              <a:lnSpc>
                <a:spcPct val="120000"/>
              </a:lnSpc>
              <a:buFont typeface="Wingdings" panose="020B0604020202020204" pitchFamily="34" charset="0"/>
              <a:buChar char="ü"/>
            </a:pPr>
            <a:r>
              <a:rPr lang="en-US" dirty="0"/>
              <a:t>System will handle the maintenance of all data</a:t>
            </a:r>
          </a:p>
          <a:p>
            <a:pPr marL="457200" indent="-457200">
              <a:buFont typeface="Wingdings" panose="020B0604020202020204" pitchFamily="34" charset="0"/>
              <a:buChar char="ü"/>
            </a:pPr>
            <a:r>
              <a:rPr lang="en-US" dirty="0"/>
              <a:t>Better error handling</a:t>
            </a:r>
          </a:p>
          <a:p>
            <a:pPr marL="457200" indent="-457200">
              <a:buFont typeface="Wingdings" panose="020B0604020202020204" pitchFamily="34" charset="0"/>
              <a:buChar char="ü"/>
            </a:pPr>
            <a:endParaRPr lang="en-US" dirty="0"/>
          </a:p>
        </p:txBody>
      </p:sp>
    </p:spTree>
    <p:extLst>
      <p:ext uri="{BB962C8B-B14F-4D97-AF65-F5344CB8AC3E}">
        <p14:creationId xmlns:p14="http://schemas.microsoft.com/office/powerpoint/2010/main" val="3446797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2" name="Rectangle 171">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74" name="Straight Connector 173">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66" name="TextBox 165">
            <a:extLst>
              <a:ext uri="{FF2B5EF4-FFF2-40B4-BE49-F238E27FC236}">
                <a16:creationId xmlns:a16="http://schemas.microsoft.com/office/drawing/2014/main" id="{4F700CF6-3893-F817-7691-17556B933909}"/>
              </a:ext>
            </a:extLst>
          </p:cNvPr>
          <p:cNvSpPr txBox="1"/>
          <p:nvPr/>
        </p:nvSpPr>
        <p:spPr>
          <a:xfrm>
            <a:off x="958850" y="2916238"/>
            <a:ext cx="7102475" cy="29860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lnSpcReduction="10000"/>
          </a:bodyPr>
          <a:lstStyle/>
          <a:p>
            <a:pPr>
              <a:lnSpc>
                <a:spcPct val="90000"/>
              </a:lnSpc>
              <a:spcAft>
                <a:spcPts val="600"/>
              </a:spcAft>
            </a:pPr>
            <a:r>
              <a:rPr lang="en-US" sz="2000" b="1" dirty="0">
                <a:solidFill>
                  <a:srgbClr val="000000"/>
                </a:solidFill>
              </a:rPr>
              <a:t>SOFTWARE REQ.</a:t>
            </a:r>
          </a:p>
          <a:p>
            <a:pPr marL="285750" indent="-285750">
              <a:lnSpc>
                <a:spcPct val="90000"/>
              </a:lnSpc>
              <a:spcAft>
                <a:spcPts val="600"/>
              </a:spcAft>
              <a:buFont typeface="Wingdings"/>
              <a:buChar char="Ø"/>
            </a:pPr>
            <a:r>
              <a:rPr lang="en-US" sz="2000" dirty="0"/>
              <a:t>Languages like HTML, CSS, BOOTSTRAP, JS, PHP, </a:t>
            </a:r>
          </a:p>
          <a:p>
            <a:pPr marL="285750" indent="-285750">
              <a:lnSpc>
                <a:spcPct val="90000"/>
              </a:lnSpc>
              <a:spcAft>
                <a:spcPts val="600"/>
              </a:spcAft>
              <a:buFont typeface="Wingdings"/>
              <a:buChar char="Ø"/>
            </a:pPr>
            <a:r>
              <a:rPr lang="en-US" sz="2000" dirty="0"/>
              <a:t>SQL server</a:t>
            </a:r>
          </a:p>
          <a:p>
            <a:pPr marL="285750" indent="-285750">
              <a:lnSpc>
                <a:spcPct val="90000"/>
              </a:lnSpc>
              <a:spcAft>
                <a:spcPts val="600"/>
              </a:spcAft>
              <a:buFont typeface="Wingdings"/>
              <a:buChar char="Ø"/>
            </a:pPr>
            <a:r>
              <a:rPr lang="en-US" sz="2000" dirty="0"/>
              <a:t>Database</a:t>
            </a:r>
            <a:endParaRPr lang="en-US" sz="2000" b="1" dirty="0"/>
          </a:p>
          <a:p>
            <a:pPr>
              <a:lnSpc>
                <a:spcPct val="90000"/>
              </a:lnSpc>
              <a:spcAft>
                <a:spcPts val="600"/>
              </a:spcAft>
            </a:pPr>
            <a:endParaRPr lang="en-US" sz="2000" b="1"/>
          </a:p>
          <a:p>
            <a:pPr>
              <a:lnSpc>
                <a:spcPct val="90000"/>
              </a:lnSpc>
              <a:spcAft>
                <a:spcPts val="600"/>
              </a:spcAft>
              <a:buFont typeface="Wingdings"/>
            </a:pPr>
            <a:r>
              <a:rPr lang="en-US" sz="2000" b="1" dirty="0"/>
              <a:t>HARDWARE REQ.</a:t>
            </a:r>
          </a:p>
          <a:p>
            <a:pPr marL="457200" indent="-457200">
              <a:lnSpc>
                <a:spcPct val="90000"/>
              </a:lnSpc>
              <a:spcAft>
                <a:spcPts val="600"/>
              </a:spcAft>
              <a:buFont typeface="Wingdings"/>
              <a:buChar char="Ø"/>
            </a:pPr>
            <a:r>
              <a:rPr lang="en-US" sz="2000" dirty="0"/>
              <a:t>Operating system: Windows</a:t>
            </a:r>
          </a:p>
          <a:p>
            <a:pPr marL="457200" indent="-457200">
              <a:lnSpc>
                <a:spcPct val="90000"/>
              </a:lnSpc>
              <a:spcAft>
                <a:spcPts val="600"/>
              </a:spcAft>
              <a:buFont typeface="Wingdings"/>
              <a:buChar char="Ø"/>
            </a:pPr>
            <a:r>
              <a:rPr lang="en-US" sz="2000" dirty="0"/>
              <a:t>RAM: 4GB</a:t>
            </a:r>
          </a:p>
          <a:p>
            <a:pPr marL="457200" indent="-457200">
              <a:lnSpc>
                <a:spcPct val="90000"/>
              </a:lnSpc>
              <a:spcAft>
                <a:spcPts val="600"/>
              </a:spcAft>
              <a:buFont typeface="Wingdings"/>
              <a:buChar char="Ø"/>
            </a:pPr>
            <a:r>
              <a:rPr lang="en-US" sz="2000" dirty="0"/>
              <a:t>Processor: i3 7Gen</a:t>
            </a:r>
          </a:p>
          <a:p>
            <a:pPr>
              <a:lnSpc>
                <a:spcPct val="90000"/>
              </a:lnSpc>
              <a:spcAft>
                <a:spcPts val="600"/>
              </a:spcAft>
            </a:pPr>
            <a:endParaRPr lang="en-US" sz="2000" b="1"/>
          </a:p>
          <a:p>
            <a:pPr marL="285750" indent="-285750">
              <a:lnSpc>
                <a:spcPct val="90000"/>
              </a:lnSpc>
              <a:spcAft>
                <a:spcPts val="600"/>
              </a:spcAft>
              <a:buFont typeface="Wingdings"/>
              <a:buChar char="Ø"/>
            </a:pPr>
            <a:endParaRPr lang="en-US" sz="2000"/>
          </a:p>
          <a:p>
            <a:pPr marL="285750" indent="-285750">
              <a:lnSpc>
                <a:spcPct val="90000"/>
              </a:lnSpc>
              <a:spcAft>
                <a:spcPts val="600"/>
              </a:spcAft>
              <a:buFont typeface="Wingdings"/>
              <a:buChar char="Ø"/>
            </a:pPr>
            <a:endParaRPr lang="en-US" sz="2000"/>
          </a:p>
        </p:txBody>
      </p:sp>
      <p:sp>
        <p:nvSpPr>
          <p:cNvPr id="167" name="TextBox 166">
            <a:extLst>
              <a:ext uri="{FF2B5EF4-FFF2-40B4-BE49-F238E27FC236}">
                <a16:creationId xmlns:a16="http://schemas.microsoft.com/office/drawing/2014/main" id="{5F9A5493-4A54-F8B3-1BEB-9E2A4748D533}"/>
              </a:ext>
            </a:extLst>
          </p:cNvPr>
          <p:cNvSpPr txBox="1"/>
          <p:nvPr/>
        </p:nvSpPr>
        <p:spPr>
          <a:xfrm>
            <a:off x="8614133" y="2916238"/>
            <a:ext cx="3106738" cy="29860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normAutofit/>
          </a:bodyPr>
          <a:lstStyle/>
          <a:p>
            <a:pPr>
              <a:spcAft>
                <a:spcPts val="600"/>
              </a:spcAft>
            </a:pPr>
            <a:r>
              <a:rPr lang="en-US" sz="2000" b="1" dirty="0"/>
              <a:t>FUNCTIONAL REQ.</a:t>
            </a:r>
            <a:endParaRPr lang="en-US" sz="2000"/>
          </a:p>
          <a:p>
            <a:pPr marL="285750" indent="-285750">
              <a:spcAft>
                <a:spcPts val="600"/>
              </a:spcAft>
              <a:buFont typeface="Wingdings"/>
              <a:buChar char="Ø"/>
            </a:pPr>
            <a:r>
              <a:rPr lang="en-US" sz="2000" dirty="0"/>
              <a:t>Book Entry</a:t>
            </a:r>
          </a:p>
          <a:p>
            <a:pPr marL="285750" indent="-285750">
              <a:spcAft>
                <a:spcPts val="600"/>
              </a:spcAft>
              <a:buFont typeface="Wingdings"/>
              <a:buChar char="Ø"/>
            </a:pPr>
            <a:r>
              <a:rPr lang="en-US" sz="2000" dirty="0"/>
              <a:t>Register student</a:t>
            </a:r>
          </a:p>
          <a:p>
            <a:pPr marL="285750" indent="-285750">
              <a:spcAft>
                <a:spcPts val="600"/>
              </a:spcAft>
              <a:buFont typeface="Wingdings"/>
              <a:buChar char="Ø"/>
            </a:pPr>
            <a:r>
              <a:rPr lang="en-US" sz="2000" dirty="0"/>
              <a:t>Book Issue</a:t>
            </a:r>
          </a:p>
          <a:p>
            <a:pPr marL="285750" indent="-285750">
              <a:spcAft>
                <a:spcPts val="600"/>
              </a:spcAft>
              <a:buFont typeface="Wingdings"/>
              <a:buChar char="Ø"/>
            </a:pPr>
            <a:r>
              <a:rPr lang="en-US" sz="2000" dirty="0"/>
              <a:t>Book Return</a:t>
            </a:r>
          </a:p>
        </p:txBody>
      </p:sp>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960120" y="434101"/>
            <a:ext cx="7169753" cy="1232750"/>
          </a:xfrm>
        </p:spPr>
        <p:txBody>
          <a:bodyPr vert="horz" lIns="91440" tIns="45720" rIns="91440" bIns="45720" rtlCol="0" anchor="b">
            <a:normAutofit/>
          </a:bodyPr>
          <a:lstStyle/>
          <a:p>
            <a:r>
              <a:rPr lang="en-US" sz="4400" kern="1200">
                <a:latin typeface="+mj-lt"/>
                <a:ea typeface="+mj-ea"/>
                <a:cs typeface="+mj-cs"/>
              </a:rPr>
              <a:t>REQUIREMENTS</a:t>
            </a:r>
          </a:p>
        </p:txBody>
      </p:sp>
      <p:sp>
        <p:nvSpPr>
          <p:cNvPr id="5" name="Footer Placeholder 4">
            <a:extLst>
              <a:ext uri="{FF2B5EF4-FFF2-40B4-BE49-F238E27FC236}">
                <a16:creationId xmlns:a16="http://schemas.microsoft.com/office/drawing/2014/main" id="{140F55DB-0AAD-684A-B0E2-8EF58E039423}"/>
              </a:ext>
            </a:extLst>
          </p:cNvPr>
          <p:cNvSpPr>
            <a:spLocks noGrp="1"/>
          </p:cNvSpPr>
          <p:nvPr>
            <p:ph type="ftr" sz="quarter" idx="3"/>
          </p:nvPr>
        </p:nvSpPr>
        <p:spPr>
          <a:xfrm>
            <a:off x="4038600" y="6356350"/>
            <a:ext cx="4114800" cy="365125"/>
          </a:xfrm>
        </p:spPr>
        <p:txBody>
          <a:bodyPr vert="horz" lIns="91440" tIns="45720" rIns="91440" bIns="45720" rtlCol="0" anchor="ctr">
            <a:normAutofit/>
          </a:bodyPr>
          <a:lstStyle/>
          <a:p>
            <a:pPr>
              <a:spcAft>
                <a:spcPts val="600"/>
              </a:spcAft>
            </a:pPr>
            <a:r>
              <a:rPr lang="en-US" kern="1200">
                <a:solidFill>
                  <a:schemeClr val="tx1">
                    <a:alpha val="80000"/>
                  </a:schemeClr>
                </a:solidFill>
                <a:latin typeface="+mn-lt"/>
                <a:ea typeface="+mn-ea"/>
                <a:cs typeface="+mn-cs"/>
              </a:rPr>
              <a:t>NCER</a:t>
            </a:r>
          </a:p>
        </p:txBody>
      </p:sp>
      <p:sp>
        <p:nvSpPr>
          <p:cNvPr id="6" name="Slide Number Placeholder 5">
            <a:extLst>
              <a:ext uri="{FF2B5EF4-FFF2-40B4-BE49-F238E27FC236}">
                <a16:creationId xmlns:a16="http://schemas.microsoft.com/office/drawing/2014/main" id="{280037C3-0E79-CD4B-92A9-5B5F9E74A60B}"/>
              </a:ext>
            </a:extLst>
          </p:cNvPr>
          <p:cNvSpPr>
            <a:spLocks noGrp="1"/>
          </p:cNvSpPr>
          <p:nvPr>
            <p:ph type="sldNum" sz="quarter" idx="4"/>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a:solidFill>
                  <a:schemeClr val="tx1">
                    <a:alpha val="80000"/>
                  </a:schemeClr>
                </a:solidFill>
              </a:rPr>
              <a:pPr>
                <a:spcAft>
                  <a:spcPts val="600"/>
                </a:spcAft>
              </a:pPr>
              <a:t>7</a:t>
            </a:fld>
            <a:endParaRPr lang="en-US">
              <a:solidFill>
                <a:schemeClr val="tx1">
                  <a:alpha val="80000"/>
                </a:schemeClr>
              </a:solidFill>
            </a:endParaRPr>
          </a:p>
        </p:txBody>
      </p:sp>
    </p:spTree>
    <p:extLst>
      <p:ext uri="{BB962C8B-B14F-4D97-AF65-F5344CB8AC3E}">
        <p14:creationId xmlns:p14="http://schemas.microsoft.com/office/powerpoint/2010/main" val="93249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7A453D2-15D8-4403-815F-291FA1634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161EA6B-09CA-445B-AB0D-8DF76FA9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1EA1DAFF-CECA-492F-BFA1-22C64956B8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5D3D3744-142C-4653-90AB-546FE6B84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BC69CAC-820B-41BA-BFCA-79B45576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3D205E7A-88AB-4C4B-B8D1-5A76AA878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0D4286E9-8501-4EBF-874C-74897B4B6F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45586ADC-910E-45C9-BAB4-CB0EFBEE5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DAB594C5-5BB0-49AE-8AAC-AE40A6F8A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B8114C98-A349-4111-A123-E8EAB86AB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670FB431-AE18-414D-92F4-1D12D19911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24467063-D74E-4D42-8790-B9F6D69584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1D19BAC-1681-47BC-AAF5-92FAFFF6F4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4347C2B-E846-452C-97AA-7E254FC1CE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0EA2B35-7959-4C2A-84AA-FF5D94FEDE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8" name="Picture 8" descr="Graphical user interface, application&#10;&#10;Description automatically generated">
            <a:extLst>
              <a:ext uri="{FF2B5EF4-FFF2-40B4-BE49-F238E27FC236}">
                <a16:creationId xmlns:a16="http://schemas.microsoft.com/office/drawing/2014/main" id="{884FF2D0-4436-FC33-60EB-EEB9B37C83B8}"/>
              </a:ext>
            </a:extLst>
          </p:cNvPr>
          <p:cNvPicPr>
            <a:picLocks noChangeAspect="1"/>
          </p:cNvPicPr>
          <p:nvPr/>
        </p:nvPicPr>
        <p:blipFill rotWithShape="1">
          <a:blip r:embed="rId2"/>
          <a:srcRect t="13447" r="1" b="13485"/>
          <a:stretch/>
        </p:blipFill>
        <p:spPr>
          <a:xfrm>
            <a:off x="626590" y="317578"/>
            <a:ext cx="10851111" cy="3508437"/>
          </a:xfrm>
          <a:prstGeom prst="rect">
            <a:avLst/>
          </a:prstGeom>
        </p:spPr>
      </p:pic>
      <p:grpSp>
        <p:nvGrpSpPr>
          <p:cNvPr id="35" name="Group 34">
            <a:extLst>
              <a:ext uri="{FF2B5EF4-FFF2-40B4-BE49-F238E27FC236}">
                <a16:creationId xmlns:a16="http://schemas.microsoft.com/office/drawing/2014/main" id="{AF19A774-30A5-488B-9BAF-629C644029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482489"/>
            <a:ext cx="304800" cy="429768"/>
            <a:chOff x="215328" y="-46937"/>
            <a:chExt cx="304800" cy="2773841"/>
          </a:xfrm>
        </p:grpSpPr>
        <p:cxnSp>
          <p:nvCxnSpPr>
            <p:cNvPr id="36" name="Straight Connector 35">
              <a:extLst>
                <a:ext uri="{FF2B5EF4-FFF2-40B4-BE49-F238E27FC236}">
                  <a16:creationId xmlns:a16="http://schemas.microsoft.com/office/drawing/2014/main" id="{291EBF88-5B98-4258-A542-14C3AF2E52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FBC2D58-9E3C-490D-BD7A-61EF07EA79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6CF1BB4-1C1D-4EDE-BA26-0243FCF83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00C83729-E02F-4512-AFE7-F4792228BD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id="{E2D3D3F2-ABBB-4453-B1C5-1BEBF7E4DD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8214E4A5-A0D2-42C4-8D14-D2A7E495F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4" name="Straight Connector 43">
              <a:extLst>
                <a:ext uri="{FF2B5EF4-FFF2-40B4-BE49-F238E27FC236}">
                  <a16:creationId xmlns:a16="http://schemas.microsoft.com/office/drawing/2014/main" id="{7494D7A0-6B21-41E8-A7D3-0033BBB791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E141D7D-32B0-448E-A666-EA8703AFCF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D87E268-6345-420F-8B97-B37ED04100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5E1622E-7FA6-4760-A2BF-A8105EBF7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551767" y="4671280"/>
            <a:ext cx="5558670" cy="2129586"/>
          </a:xfrm>
          <a:noFill/>
        </p:spPr>
        <p:txBody>
          <a:bodyPr anchor="t">
            <a:normAutofit/>
          </a:bodyPr>
          <a:lstStyle/>
          <a:p>
            <a:r>
              <a:rPr lang="en-US" sz="4100">
                <a:solidFill>
                  <a:schemeClr val="bg1"/>
                </a:solidFill>
              </a:rPr>
              <a:t>THE MAIN CLASSES OF LIBRARY MANAGE</a:t>
            </a:r>
          </a:p>
        </p:txBody>
      </p:sp>
      <p:sp>
        <p:nvSpPr>
          <p:cNvPr id="5" name="Footer Placeholder 4">
            <a:extLst>
              <a:ext uri="{FF2B5EF4-FFF2-40B4-BE49-F238E27FC236}">
                <a16:creationId xmlns:a16="http://schemas.microsoft.com/office/drawing/2014/main" id="{0A79A912-225F-BE40-9F3E-0255524448CD}"/>
              </a:ext>
            </a:extLst>
          </p:cNvPr>
          <p:cNvSpPr>
            <a:spLocks noGrp="1"/>
          </p:cNvSpPr>
          <p:nvPr>
            <p:ph type="ftr" sz="quarter" idx="3"/>
          </p:nvPr>
        </p:nvSpPr>
        <p:spPr>
          <a:xfrm>
            <a:off x="630936" y="6308832"/>
            <a:ext cx="8320722" cy="548640"/>
          </a:xfrm>
        </p:spPr>
        <p:txBody>
          <a:bodyPr anchor="ctr">
            <a:normAutofit/>
          </a:bodyPr>
          <a:lstStyle/>
          <a:p>
            <a:pPr algn="just">
              <a:spcAft>
                <a:spcPts val="600"/>
              </a:spcAft>
            </a:pPr>
            <a:r>
              <a:rPr lang="en-US" sz="1050">
                <a:solidFill>
                  <a:schemeClr val="bg1"/>
                </a:solidFill>
              </a:rPr>
              <a:t>NCER</a:t>
            </a:r>
          </a:p>
        </p:txBody>
      </p:sp>
      <p:sp>
        <p:nvSpPr>
          <p:cNvPr id="6" name="Slide Number Placeholder 5">
            <a:extLst>
              <a:ext uri="{FF2B5EF4-FFF2-40B4-BE49-F238E27FC236}">
                <a16:creationId xmlns:a16="http://schemas.microsoft.com/office/drawing/2014/main" id="{50B6C709-8794-DF4E-A15C-6E648F09DD12}"/>
              </a:ext>
            </a:extLst>
          </p:cNvPr>
          <p:cNvSpPr>
            <a:spLocks noGrp="1"/>
          </p:cNvSpPr>
          <p:nvPr>
            <p:ph type="sldNum" sz="quarter" idx="4"/>
          </p:nvPr>
        </p:nvSpPr>
        <p:spPr>
          <a:xfrm>
            <a:off x="0" y="6309360"/>
            <a:ext cx="640080" cy="548640"/>
          </a:xfrm>
        </p:spPr>
        <p:txBody>
          <a:bodyPr>
            <a:normAutofit/>
          </a:bodyPr>
          <a:lstStyle/>
          <a:p>
            <a:pPr algn="ctr">
              <a:spcAft>
                <a:spcPts val="600"/>
              </a:spcAft>
            </a:pPr>
            <a:fld id="{294A09A9-5501-47C1-A89A-A340965A2BE2}" type="slidenum">
              <a:rPr lang="en-US">
                <a:solidFill>
                  <a:schemeClr val="bg1"/>
                </a:solidFill>
              </a:rPr>
              <a:pPr algn="ctr">
                <a:spcAft>
                  <a:spcPts val="600"/>
                </a:spcAft>
              </a:pPr>
              <a:t>8</a:t>
            </a:fld>
            <a:endParaRPr lang="en-US">
              <a:solidFill>
                <a:schemeClr val="bg1"/>
              </a:solidFill>
            </a:endParaRPr>
          </a:p>
        </p:txBody>
      </p:sp>
    </p:spTree>
    <p:extLst>
      <p:ext uri="{BB962C8B-B14F-4D97-AF65-F5344CB8AC3E}">
        <p14:creationId xmlns:p14="http://schemas.microsoft.com/office/powerpoint/2010/main" val="4212917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1" name="Rectangle 170">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C55E2E3E-148D-4BE4-88A4-447C4BC35E68}"/>
              </a:ext>
            </a:extLst>
          </p:cNvPr>
          <p:cNvSpPr>
            <a:spLocks noGrp="1"/>
          </p:cNvSpPr>
          <p:nvPr>
            <p:ph type="title"/>
          </p:nvPr>
        </p:nvSpPr>
        <p:spPr>
          <a:xfrm>
            <a:off x="838200" y="585216"/>
            <a:ext cx="10515600" cy="1325563"/>
          </a:xfrm>
        </p:spPr>
        <p:txBody>
          <a:bodyPr vert="horz" lIns="91440" tIns="45720" rIns="91440" bIns="45720" rtlCol="0" anchor="ctr">
            <a:normAutofit/>
          </a:bodyPr>
          <a:lstStyle/>
          <a:p>
            <a:r>
              <a:rPr lang="en-US" sz="4400"/>
              <a:t>ARCHITECTURE</a:t>
            </a:r>
          </a:p>
        </p:txBody>
      </p:sp>
      <p:pic>
        <p:nvPicPr>
          <p:cNvPr id="2" name="Picture 3" descr="Diagram&#10;&#10;Description automatically generated">
            <a:extLst>
              <a:ext uri="{FF2B5EF4-FFF2-40B4-BE49-F238E27FC236}">
                <a16:creationId xmlns:a16="http://schemas.microsoft.com/office/drawing/2014/main" id="{50BED0B5-332D-F7B2-3A65-A8812972C4DC}"/>
              </a:ext>
            </a:extLst>
          </p:cNvPr>
          <p:cNvPicPr>
            <a:picLocks noChangeAspect="1"/>
          </p:cNvPicPr>
          <p:nvPr/>
        </p:nvPicPr>
        <p:blipFill rotWithShape="1">
          <a:blip r:embed="rId2"/>
          <a:srcRect l="8543" r="10099" b="-1"/>
          <a:stretch/>
        </p:blipFill>
        <p:spPr>
          <a:xfrm>
            <a:off x="841248" y="2516777"/>
            <a:ext cx="6236208" cy="3660185"/>
          </a:xfrm>
          <a:prstGeom prst="rect">
            <a:avLst/>
          </a:prstGeom>
        </p:spPr>
      </p:pic>
      <p:sp>
        <p:nvSpPr>
          <p:cNvPr id="166" name="TextBox 165">
            <a:extLst>
              <a:ext uri="{FF2B5EF4-FFF2-40B4-BE49-F238E27FC236}">
                <a16:creationId xmlns:a16="http://schemas.microsoft.com/office/drawing/2014/main" id="{4F700CF6-3893-F817-7691-17556B933909}"/>
              </a:ext>
            </a:extLst>
          </p:cNvPr>
          <p:cNvSpPr txBox="1"/>
          <p:nvPr/>
        </p:nvSpPr>
        <p:spPr>
          <a:xfrm>
            <a:off x="7546848" y="2516777"/>
            <a:ext cx="3803904" cy="366018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1400" b="1"/>
              <a:t>As we know, any software application consists of broadly three parts: Front-End, Back-End and a Database part. This application also has these three parts.</a:t>
            </a:r>
          </a:p>
          <a:p>
            <a:pPr indent="-228600">
              <a:lnSpc>
                <a:spcPct val="90000"/>
              </a:lnSpc>
              <a:spcAft>
                <a:spcPts val="600"/>
              </a:spcAft>
              <a:buFont typeface="Arial" panose="020B0604020202020204" pitchFamily="34" charset="0"/>
              <a:buChar char="•"/>
            </a:pPr>
            <a:endParaRPr lang="en-US" sz="1400" b="1"/>
          </a:p>
          <a:p>
            <a:pPr indent="-228600">
              <a:lnSpc>
                <a:spcPct val="90000"/>
              </a:lnSpc>
              <a:spcAft>
                <a:spcPts val="600"/>
              </a:spcAft>
              <a:buFont typeface="Arial" panose="020B0604020202020204" pitchFamily="34" charset="0"/>
              <a:buChar char="•"/>
            </a:pPr>
            <a:r>
              <a:rPr lang="en-US" sz="1400" b="1"/>
              <a:t>The front-end part helps the admin and librarian to interact with the database.</a:t>
            </a:r>
          </a:p>
          <a:p>
            <a:pPr indent="-228600">
              <a:lnSpc>
                <a:spcPct val="90000"/>
              </a:lnSpc>
              <a:spcAft>
                <a:spcPts val="600"/>
              </a:spcAft>
              <a:buFont typeface="Arial" panose="020B0604020202020204" pitchFamily="34" charset="0"/>
              <a:buChar char="•"/>
            </a:pPr>
            <a:endParaRPr lang="en-US" sz="1400" b="1"/>
          </a:p>
          <a:p>
            <a:pPr indent="-228600">
              <a:lnSpc>
                <a:spcPct val="90000"/>
              </a:lnSpc>
              <a:spcAft>
                <a:spcPts val="600"/>
              </a:spcAft>
              <a:buFont typeface="Arial" panose="020B0604020202020204" pitchFamily="34" charset="0"/>
              <a:buChar char="•"/>
            </a:pPr>
            <a:r>
              <a:rPr lang="en-US" sz="1400" b="1"/>
              <a:t>These modules can be accessed by the administrator, librarian and students by interacting with the front-end screens of the application respectively. The modules are internally connected with the backend portion and the database.</a:t>
            </a:r>
          </a:p>
          <a:p>
            <a:pPr indent="-228600">
              <a:lnSpc>
                <a:spcPct val="90000"/>
              </a:lnSpc>
              <a:spcAft>
                <a:spcPts val="600"/>
              </a:spcAft>
              <a:buFont typeface="Arial" panose="020B0604020202020204" pitchFamily="34" charset="0"/>
              <a:buChar char="•"/>
            </a:pPr>
            <a:br>
              <a:rPr lang="en-US" sz="1400"/>
            </a:br>
            <a:endParaRPr lang="en-US" sz="1400" b="1"/>
          </a:p>
        </p:txBody>
      </p:sp>
      <p:sp>
        <p:nvSpPr>
          <p:cNvPr id="5" name="Footer Placeholder 4">
            <a:extLst>
              <a:ext uri="{FF2B5EF4-FFF2-40B4-BE49-F238E27FC236}">
                <a16:creationId xmlns:a16="http://schemas.microsoft.com/office/drawing/2014/main" id="{140F55DB-0AAD-684A-B0E2-8EF58E039423}"/>
              </a:ext>
            </a:extLst>
          </p:cNvPr>
          <p:cNvSpPr>
            <a:spLocks noGrp="1"/>
          </p:cNvSpPr>
          <p:nvPr>
            <p:ph type="ftr" sz="quarter" idx="3"/>
          </p:nvPr>
        </p:nvSpPr>
        <p:spPr>
          <a:xfrm>
            <a:off x="4038600" y="6356350"/>
            <a:ext cx="4114800" cy="365125"/>
          </a:xfrm>
        </p:spPr>
        <p:txBody>
          <a:bodyPr vert="horz" lIns="91440" tIns="45720" rIns="91440" bIns="45720" rtlCol="0" anchor="ctr">
            <a:normAutofit/>
          </a:bodyPr>
          <a:lstStyle/>
          <a:p>
            <a:pPr>
              <a:spcAft>
                <a:spcPts val="600"/>
              </a:spcAft>
              <a:defRPr/>
            </a:pPr>
            <a:r>
              <a:rPr lang="en-US" kern="1200">
                <a:solidFill>
                  <a:prstClr val="black">
                    <a:tint val="75000"/>
                  </a:prstClr>
                </a:solidFill>
                <a:latin typeface="Calibri" panose="020F0502020204030204"/>
                <a:ea typeface="+mn-ea"/>
                <a:cs typeface="+mn-cs"/>
              </a:rPr>
              <a:t>NCER</a:t>
            </a:r>
          </a:p>
        </p:txBody>
      </p:sp>
      <p:sp>
        <p:nvSpPr>
          <p:cNvPr id="6" name="Slide Number Placeholder 5">
            <a:extLst>
              <a:ext uri="{FF2B5EF4-FFF2-40B4-BE49-F238E27FC236}">
                <a16:creationId xmlns:a16="http://schemas.microsoft.com/office/drawing/2014/main" id="{280037C3-0E79-CD4B-92A9-5B5F9E74A60B}"/>
              </a:ext>
            </a:extLst>
          </p:cNvPr>
          <p:cNvSpPr>
            <a:spLocks noGrp="1"/>
          </p:cNvSpPr>
          <p:nvPr>
            <p:ph type="sldNum" sz="quarter" idx="4"/>
          </p:nvPr>
        </p:nvSpPr>
        <p:spPr>
          <a:xfrm>
            <a:off x="8610600" y="6356350"/>
            <a:ext cx="2743200" cy="365125"/>
          </a:xfrm>
        </p:spPr>
        <p:txBody>
          <a:bodyPr vert="horz" lIns="91440" tIns="45720" rIns="91440" bIns="45720" rtlCol="0" anchor="ctr">
            <a:normAutofit/>
          </a:bodyPr>
          <a:lstStyle/>
          <a:p>
            <a:pPr>
              <a:spcAft>
                <a:spcPts val="600"/>
              </a:spcAft>
              <a:defRPr/>
            </a:pPr>
            <a:fld id="{294A09A9-5501-47C1-A89A-A340965A2BE2}" type="slidenum">
              <a:rPr lang="en-US" smtClean="0">
                <a:solidFill>
                  <a:prstClr val="black">
                    <a:tint val="75000"/>
                  </a:prstClr>
                </a:solidFill>
                <a:latin typeface="Calibri" panose="020F0502020204030204"/>
              </a:rPr>
              <a:pPr>
                <a:spcAft>
                  <a:spcPts val="600"/>
                </a:spcAft>
                <a:defRPr/>
              </a:pPr>
              <a:t>9</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4126609440"/>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42FAFE-88B4-49B4-9588-86CB0E564E5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2076B5C-85B0-4D30-852D-5E5312EEA93B}">
  <ds:schemaRefs>
    <ds:schemaRef ds:uri="http://schemas.microsoft.com/sharepoint/v3/contenttype/forms"/>
  </ds:schemaRefs>
</ds:datastoreItem>
</file>

<file path=customXml/itemProps3.xml><?xml version="1.0" encoding="utf-8"?>
<ds:datastoreItem xmlns:ds="http://schemas.openxmlformats.org/officeDocument/2006/customXml" ds:itemID="{2F1176D5-513E-4E73-98C9-4CEA832F57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TM45331398</Template>
  <TotalTime>0</TotalTime>
  <Words>422</Words>
  <Application>Microsoft Office PowerPoint</Application>
  <PresentationFormat>Widescreen</PresentationFormat>
  <Paragraphs>142</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LIBRARY MANAGEMENT</vt:lpstr>
      <vt:lpstr>Introduction</vt:lpstr>
      <vt:lpstr>PROJECT DOMAIN:- WEB DEVELOPMENT </vt:lpstr>
      <vt:lpstr>PROBLEM STATEMENT</vt:lpstr>
      <vt:lpstr>ABSTRACT</vt:lpstr>
      <vt:lpstr>OBJECTIVES</vt:lpstr>
      <vt:lpstr>REQUIREMENTS</vt:lpstr>
      <vt:lpstr>THE MAIN CLASSES OF LIBRARY MANAGE</vt:lpstr>
      <vt:lpstr>ARCHITECTURE</vt:lpstr>
      <vt:lpstr>ADVANTAGES OF LIBRARY MANAGEMENT SYSTEM SOFTWARE </vt:lpstr>
      <vt:lpstr>PowerPoint Presentation</vt:lpstr>
      <vt:lpstr>PowerPoint Presentation</vt:lpstr>
      <vt:lpstr>PowerPoint Presentation</vt:lpstr>
      <vt:lpstr>LITERATURE SURVEY </vt:lpstr>
      <vt:lpstr>PowerPoint Presentation</vt:lpstr>
      <vt:lpstr>PowerPoint Presentation</vt:lpstr>
      <vt:lpstr>PowerPoint Presentation</vt:lpstr>
      <vt:lpstr>Conclusion</vt:lpstr>
      <vt:lpstr>REFERENCE</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615</cp:revision>
  <dcterms:created xsi:type="dcterms:W3CDTF">2022-11-17T19:05:07Z</dcterms:created>
  <dcterms:modified xsi:type="dcterms:W3CDTF">2022-12-04T22:54:28Z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